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10" r:id="rId3"/>
    <p:sldId id="308" r:id="rId4"/>
    <p:sldId id="314" r:id="rId5"/>
    <p:sldId id="305" r:id="rId6"/>
    <p:sldId id="264" r:id="rId7"/>
    <p:sldId id="309" r:id="rId8"/>
    <p:sldId id="297" r:id="rId9"/>
    <p:sldId id="298" r:id="rId10"/>
    <p:sldId id="299" r:id="rId11"/>
    <p:sldId id="300" r:id="rId12"/>
    <p:sldId id="301" r:id="rId13"/>
    <p:sldId id="313" r:id="rId14"/>
    <p:sldId id="265" r:id="rId15"/>
    <p:sldId id="303" r:id="rId16"/>
    <p:sldId id="304" r:id="rId17"/>
    <p:sldId id="275" r:id="rId18"/>
    <p:sldId id="296" r:id="rId19"/>
    <p:sldId id="26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klii.hk/chi/hk/legis/ord/527/" TargetMode="External"/><Relationship Id="rId2" Type="http://schemas.openxmlformats.org/officeDocument/2006/relationships/hyperlink" Target="http://www.hklii.org/hk/legis/ch/ord/487/index.html" TargetMode="External"/><Relationship Id="rId1" Type="http://schemas.openxmlformats.org/officeDocument/2006/relationships/hyperlink" Target="http://www.hklii.org/hk/legis/ch/ord/480/index.html" TargetMode="External"/><Relationship Id="rId4" Type="http://schemas.openxmlformats.org/officeDocument/2006/relationships/hyperlink" Target="http://www.hklii.org/hk/legis/ch/ord/602/index.html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klii.hk/chi/hk/legis/ord/527/" TargetMode="External"/><Relationship Id="rId2" Type="http://schemas.openxmlformats.org/officeDocument/2006/relationships/hyperlink" Target="http://www.hklii.org/hk/legis/ch/ord/487/index.html" TargetMode="External"/><Relationship Id="rId1" Type="http://schemas.openxmlformats.org/officeDocument/2006/relationships/hyperlink" Target="http://www.hklii.org/hk/legis/ch/ord/480/index.html" TargetMode="External"/><Relationship Id="rId4" Type="http://schemas.openxmlformats.org/officeDocument/2006/relationships/hyperlink" Target="http://www.hklii.org/hk/legis/ch/ord/602/index.html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svg"/><Relationship Id="rId1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BB1CE8-B27E-4F7D-92CD-0705CA3379C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6B8F4B5-F47C-4BC8-8F16-F5D87BFA5251}">
      <dgm:prSet/>
      <dgm:spPr/>
      <dgm:t>
        <a:bodyPr/>
        <a:lstStyle/>
        <a:p>
          <a:r>
            <a:rPr lang="en-US" altLang="zh-TW" dirty="0"/>
            <a:t>1.</a:t>
          </a:r>
          <a:r>
            <a:rPr lang="zh-TW" dirty="0"/>
            <a:t>在美國紐約地鐵，一名非裔男人毆打一名戴口罩的亞裔女人。</a:t>
          </a:r>
          <a:endParaRPr lang="en-US" dirty="0"/>
        </a:p>
      </dgm:t>
    </dgm:pt>
    <dgm:pt modelId="{B952159F-64A7-4875-B156-F2EF0656C88F}" type="parTrans" cxnId="{9CE76954-88A3-48E3-B0D2-75A8FEE3057C}">
      <dgm:prSet/>
      <dgm:spPr/>
      <dgm:t>
        <a:bodyPr/>
        <a:lstStyle/>
        <a:p>
          <a:endParaRPr lang="en-US"/>
        </a:p>
      </dgm:t>
    </dgm:pt>
    <dgm:pt modelId="{BE3901AC-4716-48F3-BCCB-D7B872719DC5}" type="sibTrans" cxnId="{9CE76954-88A3-48E3-B0D2-75A8FEE3057C}">
      <dgm:prSet/>
      <dgm:spPr/>
      <dgm:t>
        <a:bodyPr/>
        <a:lstStyle/>
        <a:p>
          <a:endParaRPr lang="en-US"/>
        </a:p>
      </dgm:t>
    </dgm:pt>
    <dgm:pt modelId="{EFADB2D8-B5FC-4E7E-AF2D-D5D5B38ED3B0}">
      <dgm:prSet/>
      <dgm:spPr/>
      <dgm:t>
        <a:bodyPr/>
        <a:lstStyle/>
        <a:p>
          <a:r>
            <a:rPr lang="en-US" altLang="zh-TW" dirty="0"/>
            <a:t>2.</a:t>
          </a:r>
          <a:r>
            <a:rPr lang="zh-TW" dirty="0"/>
            <a:t>有一位健康正常的台灣女學生，在德國乘坐地鐵時，驗票員竟然告訴她，「你生病了，離我遠一點」。</a:t>
          </a:r>
          <a:endParaRPr lang="en-US" dirty="0"/>
        </a:p>
      </dgm:t>
    </dgm:pt>
    <dgm:pt modelId="{E5C8B218-0725-4D3D-A970-7BA9E557D415}" type="parTrans" cxnId="{10B620C9-3255-419D-B76F-06E99DE023F7}">
      <dgm:prSet/>
      <dgm:spPr/>
      <dgm:t>
        <a:bodyPr/>
        <a:lstStyle/>
        <a:p>
          <a:endParaRPr lang="en-US"/>
        </a:p>
      </dgm:t>
    </dgm:pt>
    <dgm:pt modelId="{DD90C7A2-A37F-4204-8BFE-AF022CE520AA}" type="sibTrans" cxnId="{10B620C9-3255-419D-B76F-06E99DE023F7}">
      <dgm:prSet/>
      <dgm:spPr/>
      <dgm:t>
        <a:bodyPr/>
        <a:lstStyle/>
        <a:p>
          <a:endParaRPr lang="en-US"/>
        </a:p>
      </dgm:t>
    </dgm:pt>
    <dgm:pt modelId="{5AFCE1EE-FD0B-4C0F-A5B7-AC466A1235A7}">
      <dgm:prSet/>
      <dgm:spPr/>
      <dgm:t>
        <a:bodyPr/>
        <a:lstStyle/>
        <a:p>
          <a:r>
            <a:rPr lang="en-US" altLang="zh-TW" dirty="0"/>
            <a:t>3.</a:t>
          </a:r>
          <a:r>
            <a:rPr lang="zh-TW" dirty="0"/>
            <a:t>有住在倫敦的亞裔人士表示，坐地鐵時其他人看到她，就像看到瘟疫一樣趕緊走避。</a:t>
          </a:r>
          <a:endParaRPr lang="en-US" dirty="0"/>
        </a:p>
      </dgm:t>
    </dgm:pt>
    <dgm:pt modelId="{8FECB1A4-C6B5-47A5-98AF-19C936F054C6}" type="parTrans" cxnId="{5C27E08B-F74A-42F4-B1BC-BDEF9219BBF5}">
      <dgm:prSet/>
      <dgm:spPr/>
      <dgm:t>
        <a:bodyPr/>
        <a:lstStyle/>
        <a:p>
          <a:endParaRPr lang="en-US"/>
        </a:p>
      </dgm:t>
    </dgm:pt>
    <dgm:pt modelId="{5954EFEA-B247-408B-AE4F-2C773405C5DB}" type="sibTrans" cxnId="{5C27E08B-F74A-42F4-B1BC-BDEF9219BBF5}">
      <dgm:prSet/>
      <dgm:spPr/>
      <dgm:t>
        <a:bodyPr/>
        <a:lstStyle/>
        <a:p>
          <a:endParaRPr lang="en-US"/>
        </a:p>
      </dgm:t>
    </dgm:pt>
    <dgm:pt modelId="{9FC9EAA5-D15A-44B5-AD80-497AACEF3749}" type="pres">
      <dgm:prSet presAssocID="{5BBB1CE8-B27E-4F7D-92CD-0705CA3379C9}" presName="linear" presStyleCnt="0">
        <dgm:presLayoutVars>
          <dgm:animLvl val="lvl"/>
          <dgm:resizeHandles val="exact"/>
        </dgm:presLayoutVars>
      </dgm:prSet>
      <dgm:spPr/>
    </dgm:pt>
    <dgm:pt modelId="{70B529B4-17C3-422C-A4B6-2576D35D8BE7}" type="pres">
      <dgm:prSet presAssocID="{96B8F4B5-F47C-4BC8-8F16-F5D87BFA525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86DD4CB-DF5A-4786-8967-5695A473F2D3}" type="pres">
      <dgm:prSet presAssocID="{BE3901AC-4716-48F3-BCCB-D7B872719DC5}" presName="spacer" presStyleCnt="0"/>
      <dgm:spPr/>
    </dgm:pt>
    <dgm:pt modelId="{D113841C-4170-4330-B289-5B861E89550C}" type="pres">
      <dgm:prSet presAssocID="{EFADB2D8-B5FC-4E7E-AF2D-D5D5B38ED3B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3411901-39B1-4549-ACCA-1877908375F3}" type="pres">
      <dgm:prSet presAssocID="{DD90C7A2-A37F-4204-8BFE-AF022CE520AA}" presName="spacer" presStyleCnt="0"/>
      <dgm:spPr/>
    </dgm:pt>
    <dgm:pt modelId="{A18C206E-502B-4901-BC55-F0BCAB591260}" type="pres">
      <dgm:prSet presAssocID="{5AFCE1EE-FD0B-4C0F-A5B7-AC466A1235A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1B0EF1B-A56D-4E57-A2FB-A3EE11E802D4}" type="presOf" srcId="{5AFCE1EE-FD0B-4C0F-A5B7-AC466A1235A7}" destId="{A18C206E-502B-4901-BC55-F0BCAB591260}" srcOrd="0" destOrd="0" presId="urn:microsoft.com/office/officeart/2005/8/layout/vList2"/>
    <dgm:cxn modelId="{71661E1F-5661-4686-9EAD-638C5AA0C08C}" type="presOf" srcId="{5BBB1CE8-B27E-4F7D-92CD-0705CA3379C9}" destId="{9FC9EAA5-D15A-44B5-AD80-497AACEF3749}" srcOrd="0" destOrd="0" presId="urn:microsoft.com/office/officeart/2005/8/layout/vList2"/>
    <dgm:cxn modelId="{9CE76954-88A3-48E3-B0D2-75A8FEE3057C}" srcId="{5BBB1CE8-B27E-4F7D-92CD-0705CA3379C9}" destId="{96B8F4B5-F47C-4BC8-8F16-F5D87BFA5251}" srcOrd="0" destOrd="0" parTransId="{B952159F-64A7-4875-B156-F2EF0656C88F}" sibTransId="{BE3901AC-4716-48F3-BCCB-D7B872719DC5}"/>
    <dgm:cxn modelId="{5C27E08B-F74A-42F4-B1BC-BDEF9219BBF5}" srcId="{5BBB1CE8-B27E-4F7D-92CD-0705CA3379C9}" destId="{5AFCE1EE-FD0B-4C0F-A5B7-AC466A1235A7}" srcOrd="2" destOrd="0" parTransId="{8FECB1A4-C6B5-47A5-98AF-19C936F054C6}" sibTransId="{5954EFEA-B247-408B-AE4F-2C773405C5DB}"/>
    <dgm:cxn modelId="{898D1894-F80E-41D7-A013-3F659110EDAA}" type="presOf" srcId="{EFADB2D8-B5FC-4E7E-AF2D-D5D5B38ED3B0}" destId="{D113841C-4170-4330-B289-5B861E89550C}" srcOrd="0" destOrd="0" presId="urn:microsoft.com/office/officeart/2005/8/layout/vList2"/>
    <dgm:cxn modelId="{10B620C9-3255-419D-B76F-06E99DE023F7}" srcId="{5BBB1CE8-B27E-4F7D-92CD-0705CA3379C9}" destId="{EFADB2D8-B5FC-4E7E-AF2D-D5D5B38ED3B0}" srcOrd="1" destOrd="0" parTransId="{E5C8B218-0725-4D3D-A970-7BA9E557D415}" sibTransId="{DD90C7A2-A37F-4204-8BFE-AF022CE520AA}"/>
    <dgm:cxn modelId="{81F2D7D2-4036-41D3-97BC-D439A0384DA0}" type="presOf" srcId="{96B8F4B5-F47C-4BC8-8F16-F5D87BFA5251}" destId="{70B529B4-17C3-422C-A4B6-2576D35D8BE7}" srcOrd="0" destOrd="0" presId="urn:microsoft.com/office/officeart/2005/8/layout/vList2"/>
    <dgm:cxn modelId="{DDD64DA3-8851-498F-9F65-03D60AC51E81}" type="presParOf" srcId="{9FC9EAA5-D15A-44B5-AD80-497AACEF3749}" destId="{70B529B4-17C3-422C-A4B6-2576D35D8BE7}" srcOrd="0" destOrd="0" presId="urn:microsoft.com/office/officeart/2005/8/layout/vList2"/>
    <dgm:cxn modelId="{184F3EC3-45DE-4CEA-8E41-E01CC9B38CF7}" type="presParOf" srcId="{9FC9EAA5-D15A-44B5-AD80-497AACEF3749}" destId="{E86DD4CB-DF5A-4786-8967-5695A473F2D3}" srcOrd="1" destOrd="0" presId="urn:microsoft.com/office/officeart/2005/8/layout/vList2"/>
    <dgm:cxn modelId="{E1648648-1049-4E0F-90C1-5FC537DA53D6}" type="presParOf" srcId="{9FC9EAA5-D15A-44B5-AD80-497AACEF3749}" destId="{D113841C-4170-4330-B289-5B861E89550C}" srcOrd="2" destOrd="0" presId="urn:microsoft.com/office/officeart/2005/8/layout/vList2"/>
    <dgm:cxn modelId="{B07823DA-84A7-4039-96E4-C73D6253086D}" type="presParOf" srcId="{9FC9EAA5-D15A-44B5-AD80-497AACEF3749}" destId="{53411901-39B1-4549-ACCA-1877908375F3}" srcOrd="3" destOrd="0" presId="urn:microsoft.com/office/officeart/2005/8/layout/vList2"/>
    <dgm:cxn modelId="{A7EC0F47-3090-4B22-B352-51C27E6310C2}" type="presParOf" srcId="{9FC9EAA5-D15A-44B5-AD80-497AACEF3749}" destId="{A18C206E-502B-4901-BC55-F0BCAB59126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F1D28DE-A3D0-4F5A-8F9E-FA80BBDC97F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6F27D65-6850-4F00-AD62-3AB45B386B22}">
      <dgm:prSet custT="1"/>
      <dgm:spPr>
        <a:solidFill>
          <a:srgbClr val="00B050"/>
        </a:solidFill>
      </dgm:spPr>
      <dgm:t>
        <a:bodyPr/>
        <a:lstStyle/>
        <a:p>
          <a:r>
            <a:rPr lang="zh-TW" altLang="en-US" sz="3600" b="1" dirty="0">
              <a:solidFill>
                <a:schemeClr val="bg1"/>
              </a:solidFill>
            </a:rPr>
            <a:t>可能觸犯法律</a:t>
          </a:r>
          <a:endParaRPr lang="en-US" sz="3600" b="1" dirty="0"/>
        </a:p>
      </dgm:t>
    </dgm:pt>
    <dgm:pt modelId="{70C731A2-90EE-4B00-AA81-D03CF8CCF199}" type="parTrans" cxnId="{CF72A705-2F29-433A-B8B7-32FFBF4CF98A}">
      <dgm:prSet/>
      <dgm:spPr/>
      <dgm:t>
        <a:bodyPr/>
        <a:lstStyle/>
        <a:p>
          <a:endParaRPr lang="en-US"/>
        </a:p>
      </dgm:t>
    </dgm:pt>
    <dgm:pt modelId="{1C9D6E66-537B-4867-AD7C-C93E32208CA9}" type="sibTrans" cxnId="{CF72A705-2F29-433A-B8B7-32FFBF4CF98A}">
      <dgm:prSet/>
      <dgm:spPr/>
      <dgm:t>
        <a:bodyPr/>
        <a:lstStyle/>
        <a:p>
          <a:endParaRPr lang="en-US"/>
        </a:p>
      </dgm:t>
    </dgm:pt>
    <dgm:pt modelId="{3FD330C2-BF5B-44F0-BAE7-FDB328BA9FEB}">
      <dgm:prSet custT="1"/>
      <dgm:spPr/>
      <dgm:t>
        <a:bodyPr/>
        <a:lstStyle/>
        <a:p>
          <a:pPr>
            <a:buNone/>
          </a:pPr>
          <a:r>
            <a:rPr lang="zh-TW" altLang="en-US" sz="2400" strike="noStrike" dirty="0"/>
            <a:t>香港法例訂明所有人在法律上一律平等 ，禁止任何因素產生的歧視行為。相關法例包括</a:t>
          </a:r>
          <a:r>
            <a:rPr lang="en-US" altLang="zh-TW" sz="2400" strike="noStrike" dirty="0"/>
            <a:t>:</a:t>
          </a:r>
          <a:endParaRPr lang="en-US" sz="2400" strike="sngStrike" dirty="0"/>
        </a:p>
      </dgm:t>
    </dgm:pt>
    <dgm:pt modelId="{16FFB2A9-05A6-478C-8C2C-01888AC6BB43}" type="parTrans" cxnId="{FB7B4C15-0F90-4407-9977-2AA3B284864C}">
      <dgm:prSet/>
      <dgm:spPr/>
      <dgm:t>
        <a:bodyPr/>
        <a:lstStyle/>
        <a:p>
          <a:endParaRPr lang="en-US"/>
        </a:p>
      </dgm:t>
    </dgm:pt>
    <dgm:pt modelId="{0184B6E3-4AFA-42C1-9CAE-C3B205AE2097}" type="sibTrans" cxnId="{FB7B4C15-0F90-4407-9977-2AA3B284864C}">
      <dgm:prSet/>
      <dgm:spPr/>
      <dgm:t>
        <a:bodyPr/>
        <a:lstStyle/>
        <a:p>
          <a:endParaRPr lang="en-US"/>
        </a:p>
      </dgm:t>
    </dgm:pt>
    <dgm:pt modelId="{428D1BA3-84E1-4B94-8592-16B450F3B511}">
      <dgm:prSet custT="1"/>
      <dgm:spPr/>
      <dgm:t>
        <a:bodyPr/>
        <a:lstStyle/>
        <a:p>
          <a:r>
            <a:rPr lang="en-US" altLang="zh-TW" sz="2400" dirty="0"/>
            <a:t>《</a:t>
          </a:r>
          <a:r>
            <a:rPr lang="zh-TW" altLang="en-US" sz="2400" dirty="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性別歧視條例</a:t>
          </a:r>
          <a:r>
            <a:rPr lang="en-US" altLang="zh-TW" sz="2400" dirty="0"/>
            <a:t>》</a:t>
          </a:r>
          <a:endParaRPr lang="zh-TW" altLang="en-US" sz="2400" strike="sngStrike" dirty="0"/>
        </a:p>
      </dgm:t>
    </dgm:pt>
    <dgm:pt modelId="{AED16B6E-5C6C-41F0-9F43-B71EC2A1B945}" type="parTrans" cxnId="{9938D196-831B-46E1-BE40-C021A19D822E}">
      <dgm:prSet/>
      <dgm:spPr/>
      <dgm:t>
        <a:bodyPr/>
        <a:lstStyle/>
        <a:p>
          <a:endParaRPr lang="zh-HK" altLang="en-US"/>
        </a:p>
      </dgm:t>
    </dgm:pt>
    <dgm:pt modelId="{21A307D8-B7E0-4A19-A3ED-0345E95BD171}" type="sibTrans" cxnId="{9938D196-831B-46E1-BE40-C021A19D822E}">
      <dgm:prSet/>
      <dgm:spPr/>
      <dgm:t>
        <a:bodyPr/>
        <a:lstStyle/>
        <a:p>
          <a:endParaRPr lang="zh-HK" altLang="en-US"/>
        </a:p>
      </dgm:t>
    </dgm:pt>
    <dgm:pt modelId="{2063EE72-9CA1-44A7-B2F1-78F00E3DBC33}">
      <dgm:prSet custT="1"/>
      <dgm:spPr/>
      <dgm:t>
        <a:bodyPr/>
        <a:lstStyle/>
        <a:p>
          <a:r>
            <a:rPr lang="en-US" altLang="zh-TW" sz="2400" dirty="0"/>
            <a:t>《</a:t>
          </a:r>
          <a:r>
            <a:rPr lang="zh-TW" altLang="en-US" sz="2400" dirty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殘疾歧視條例</a:t>
          </a:r>
          <a:r>
            <a:rPr lang="en-US" altLang="zh-TW" sz="2400" dirty="0"/>
            <a:t>》</a:t>
          </a:r>
          <a:endParaRPr lang="zh-TW" altLang="en-US" sz="2400" strike="sngStrike" dirty="0"/>
        </a:p>
      </dgm:t>
    </dgm:pt>
    <dgm:pt modelId="{DC4237CC-E0AB-4FDC-B9BC-2EFABEEC4BC8}" type="parTrans" cxnId="{441CF63F-D443-4C74-9414-4B2DE252E1F8}">
      <dgm:prSet/>
      <dgm:spPr/>
    </dgm:pt>
    <dgm:pt modelId="{79F2BA8F-6BB9-48BB-91DD-6584203C5844}" type="sibTrans" cxnId="{441CF63F-D443-4C74-9414-4B2DE252E1F8}">
      <dgm:prSet/>
      <dgm:spPr/>
    </dgm:pt>
    <dgm:pt modelId="{D32FF6AA-D9C0-4ECC-B732-C65807FA90D0}">
      <dgm:prSet custT="1"/>
      <dgm:spPr/>
      <dgm:t>
        <a:bodyPr/>
        <a:lstStyle/>
        <a:p>
          <a:r>
            <a:rPr lang="en-US" altLang="zh-TW" sz="2400" dirty="0"/>
            <a:t>《</a:t>
          </a:r>
          <a:r>
            <a:rPr lang="zh-TW" altLang="en-US" sz="2400" dirty="0"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家庭崗位歧視條例</a:t>
          </a:r>
          <a:r>
            <a:rPr lang="zh-TW" altLang="en-US" sz="2400" dirty="0"/>
            <a:t> </a:t>
          </a:r>
          <a:r>
            <a:rPr lang="en-US" altLang="zh-TW" sz="2400" dirty="0"/>
            <a:t>》</a:t>
          </a:r>
          <a:endParaRPr lang="zh-TW" altLang="en-US" sz="2400" strike="sngStrike" dirty="0"/>
        </a:p>
      </dgm:t>
    </dgm:pt>
    <dgm:pt modelId="{4DF170DB-17A2-443C-9E8C-597F7A79CD56}" type="parTrans" cxnId="{0F2D4051-5BE8-465C-B134-F9B6B0CAE162}">
      <dgm:prSet/>
      <dgm:spPr/>
    </dgm:pt>
    <dgm:pt modelId="{93818FBA-7C6D-4697-BD26-64F24EA8A1ED}" type="sibTrans" cxnId="{0F2D4051-5BE8-465C-B134-F9B6B0CAE162}">
      <dgm:prSet/>
      <dgm:spPr/>
    </dgm:pt>
    <dgm:pt modelId="{AD821B06-2732-4B9E-84ED-07E18909149F}">
      <dgm:prSet custT="1"/>
      <dgm:spPr/>
      <dgm:t>
        <a:bodyPr/>
        <a:lstStyle/>
        <a:p>
          <a:r>
            <a:rPr lang="en-US" altLang="zh-TW" sz="2400" dirty="0"/>
            <a:t>《</a:t>
          </a:r>
          <a:r>
            <a:rPr lang="zh-TW" altLang="en-US" sz="2400" dirty="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種族歧視條例</a:t>
          </a:r>
          <a:r>
            <a:rPr lang="en-US" altLang="zh-TW" sz="2400" dirty="0"/>
            <a:t>》</a:t>
          </a:r>
          <a:endParaRPr lang="zh-TW" altLang="en-US" sz="2400" strike="sngStrike" dirty="0"/>
        </a:p>
      </dgm:t>
    </dgm:pt>
    <dgm:pt modelId="{B947260C-4C54-44FE-B715-182D1D45CFC1}" type="parTrans" cxnId="{C24B69B6-597B-4393-9E8A-EF1B6EA04EE2}">
      <dgm:prSet/>
      <dgm:spPr/>
    </dgm:pt>
    <dgm:pt modelId="{279F8819-4072-46D3-9301-2146B05A33AC}" type="sibTrans" cxnId="{C24B69B6-597B-4393-9E8A-EF1B6EA04EE2}">
      <dgm:prSet/>
      <dgm:spPr/>
    </dgm:pt>
    <dgm:pt modelId="{50A402D6-297C-4563-8CE2-D8B10F36D55A}" type="pres">
      <dgm:prSet presAssocID="{BF1D28DE-A3D0-4F5A-8F9E-FA80BBDC97F0}" presName="linear" presStyleCnt="0">
        <dgm:presLayoutVars>
          <dgm:animLvl val="lvl"/>
          <dgm:resizeHandles val="exact"/>
        </dgm:presLayoutVars>
      </dgm:prSet>
      <dgm:spPr/>
    </dgm:pt>
    <dgm:pt modelId="{8A0E5EAE-0135-4291-B203-2F61C9CF8FD7}" type="pres">
      <dgm:prSet presAssocID="{66F27D65-6850-4F00-AD62-3AB45B386B22}" presName="parentText" presStyleLbl="node1" presStyleIdx="0" presStyleCnt="1" custScaleY="90144" custLinFactNeighborX="2" custLinFactNeighborY="-28837">
        <dgm:presLayoutVars>
          <dgm:chMax val="0"/>
          <dgm:bulletEnabled val="1"/>
        </dgm:presLayoutVars>
      </dgm:prSet>
      <dgm:spPr/>
    </dgm:pt>
    <dgm:pt modelId="{3D3F487F-F386-43A3-B960-0AC7FDF7B375}" type="pres">
      <dgm:prSet presAssocID="{66F27D65-6850-4F00-AD62-3AB45B386B22}" presName="childText" presStyleLbl="revTx" presStyleIdx="0" presStyleCnt="1" custScaleY="130785">
        <dgm:presLayoutVars>
          <dgm:bulletEnabled val="1"/>
        </dgm:presLayoutVars>
      </dgm:prSet>
      <dgm:spPr/>
    </dgm:pt>
  </dgm:ptLst>
  <dgm:cxnLst>
    <dgm:cxn modelId="{0E468702-46D8-4876-82EB-34B7C82E6E90}" type="presOf" srcId="{66F27D65-6850-4F00-AD62-3AB45B386B22}" destId="{8A0E5EAE-0135-4291-B203-2F61C9CF8FD7}" srcOrd="0" destOrd="0" presId="urn:microsoft.com/office/officeart/2005/8/layout/vList2"/>
    <dgm:cxn modelId="{CF72A705-2F29-433A-B8B7-32FFBF4CF98A}" srcId="{BF1D28DE-A3D0-4F5A-8F9E-FA80BBDC97F0}" destId="{66F27D65-6850-4F00-AD62-3AB45B386B22}" srcOrd="0" destOrd="0" parTransId="{70C731A2-90EE-4B00-AA81-D03CF8CCF199}" sibTransId="{1C9D6E66-537B-4867-AD7C-C93E32208CA9}"/>
    <dgm:cxn modelId="{FB7B4C15-0F90-4407-9977-2AA3B284864C}" srcId="{66F27D65-6850-4F00-AD62-3AB45B386B22}" destId="{3FD330C2-BF5B-44F0-BAE7-FDB328BA9FEB}" srcOrd="0" destOrd="0" parTransId="{16FFB2A9-05A6-478C-8C2C-01888AC6BB43}" sibTransId="{0184B6E3-4AFA-42C1-9CAE-C3B205AE2097}"/>
    <dgm:cxn modelId="{E2CE8C31-578D-4C82-8971-A743B531851A}" type="presOf" srcId="{D32FF6AA-D9C0-4ECC-B732-C65807FA90D0}" destId="{3D3F487F-F386-43A3-B960-0AC7FDF7B375}" srcOrd="0" destOrd="3" presId="urn:microsoft.com/office/officeart/2005/8/layout/vList2"/>
    <dgm:cxn modelId="{441CF63F-D443-4C74-9414-4B2DE252E1F8}" srcId="{66F27D65-6850-4F00-AD62-3AB45B386B22}" destId="{2063EE72-9CA1-44A7-B2F1-78F00E3DBC33}" srcOrd="2" destOrd="0" parTransId="{DC4237CC-E0AB-4FDC-B9BC-2EFABEEC4BC8}" sibTransId="{79F2BA8F-6BB9-48BB-91DD-6584203C5844}"/>
    <dgm:cxn modelId="{B314006C-3E5D-45C5-BCDE-EA9DFE4477A5}" type="presOf" srcId="{3FD330C2-BF5B-44F0-BAE7-FDB328BA9FEB}" destId="{3D3F487F-F386-43A3-B960-0AC7FDF7B375}" srcOrd="0" destOrd="0" presId="urn:microsoft.com/office/officeart/2005/8/layout/vList2"/>
    <dgm:cxn modelId="{0F2D4051-5BE8-465C-B134-F9B6B0CAE162}" srcId="{66F27D65-6850-4F00-AD62-3AB45B386B22}" destId="{D32FF6AA-D9C0-4ECC-B732-C65807FA90D0}" srcOrd="3" destOrd="0" parTransId="{4DF170DB-17A2-443C-9E8C-597F7A79CD56}" sibTransId="{93818FBA-7C6D-4697-BD26-64F24EA8A1ED}"/>
    <dgm:cxn modelId="{2EF03055-E0F1-4F02-8B23-B88F61173784}" type="presOf" srcId="{BF1D28DE-A3D0-4F5A-8F9E-FA80BBDC97F0}" destId="{50A402D6-297C-4563-8CE2-D8B10F36D55A}" srcOrd="0" destOrd="0" presId="urn:microsoft.com/office/officeart/2005/8/layout/vList2"/>
    <dgm:cxn modelId="{BCE21092-EE02-42F6-A388-14113521686C}" type="presOf" srcId="{AD821B06-2732-4B9E-84ED-07E18909149F}" destId="{3D3F487F-F386-43A3-B960-0AC7FDF7B375}" srcOrd="0" destOrd="4" presId="urn:microsoft.com/office/officeart/2005/8/layout/vList2"/>
    <dgm:cxn modelId="{9938D196-831B-46E1-BE40-C021A19D822E}" srcId="{66F27D65-6850-4F00-AD62-3AB45B386B22}" destId="{428D1BA3-84E1-4B94-8592-16B450F3B511}" srcOrd="1" destOrd="0" parTransId="{AED16B6E-5C6C-41F0-9F43-B71EC2A1B945}" sibTransId="{21A307D8-B7E0-4A19-A3ED-0345E95BD171}"/>
    <dgm:cxn modelId="{C24B69B6-597B-4393-9E8A-EF1B6EA04EE2}" srcId="{66F27D65-6850-4F00-AD62-3AB45B386B22}" destId="{AD821B06-2732-4B9E-84ED-07E18909149F}" srcOrd="4" destOrd="0" parTransId="{B947260C-4C54-44FE-B715-182D1D45CFC1}" sibTransId="{279F8819-4072-46D3-9301-2146B05A33AC}"/>
    <dgm:cxn modelId="{FF02AFF6-5109-45CB-A27A-D76A9F0CBD9E}" type="presOf" srcId="{2063EE72-9CA1-44A7-B2F1-78F00E3DBC33}" destId="{3D3F487F-F386-43A3-B960-0AC7FDF7B375}" srcOrd="0" destOrd="2" presId="urn:microsoft.com/office/officeart/2005/8/layout/vList2"/>
    <dgm:cxn modelId="{E2460DFA-0E67-4EF3-8478-7E3A527FB770}" type="presOf" srcId="{428D1BA3-84E1-4B94-8592-16B450F3B511}" destId="{3D3F487F-F386-43A3-B960-0AC7FDF7B375}" srcOrd="0" destOrd="1" presId="urn:microsoft.com/office/officeart/2005/8/layout/vList2"/>
    <dgm:cxn modelId="{6FD5321F-F6E5-4471-B132-9599CA561AAA}" type="presParOf" srcId="{50A402D6-297C-4563-8CE2-D8B10F36D55A}" destId="{8A0E5EAE-0135-4291-B203-2F61C9CF8FD7}" srcOrd="0" destOrd="0" presId="urn:microsoft.com/office/officeart/2005/8/layout/vList2"/>
    <dgm:cxn modelId="{D09292B6-52E6-4116-9808-B46B768199C7}" type="presParOf" srcId="{50A402D6-297C-4563-8CE2-D8B10F36D55A}" destId="{3D3F487F-F386-43A3-B960-0AC7FDF7B37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E5CFAC-B968-4B5F-AAA6-109EE807A01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54B63F9-828E-42A5-8459-39916E37F751}">
      <dgm:prSet/>
      <dgm:spPr/>
      <dgm:t>
        <a:bodyPr/>
        <a:lstStyle/>
        <a:p>
          <a:r>
            <a:rPr lang="zh-TW" dirty="0"/>
            <a:t>有時候，我們會認為自己並不屬於受偏見或歧視的社群</a:t>
          </a:r>
          <a:r>
            <a:rPr lang="en-US" dirty="0"/>
            <a:t>(</a:t>
          </a:r>
          <a:r>
            <a:rPr lang="zh-TW" dirty="0"/>
            <a:t>例如與疫區相關的人</a:t>
          </a:r>
          <a:r>
            <a:rPr lang="en-US" dirty="0"/>
            <a:t>)</a:t>
          </a:r>
          <a:r>
            <a:rPr lang="zh-TW" dirty="0"/>
            <a:t>而置身事外。</a:t>
          </a:r>
          <a:endParaRPr lang="en-US" dirty="0"/>
        </a:p>
      </dgm:t>
    </dgm:pt>
    <dgm:pt modelId="{1DCE76BD-3C9D-48CF-9541-F9B69034A4FA}" type="parTrans" cxnId="{9560458F-864A-488D-AEAD-EEEC21C45F9E}">
      <dgm:prSet/>
      <dgm:spPr/>
      <dgm:t>
        <a:bodyPr/>
        <a:lstStyle/>
        <a:p>
          <a:endParaRPr lang="en-US"/>
        </a:p>
      </dgm:t>
    </dgm:pt>
    <dgm:pt modelId="{1AACD46C-F4BE-4513-962A-0075D08E93AC}" type="sibTrans" cxnId="{9560458F-864A-488D-AEAD-EEEC21C45F9E}">
      <dgm:prSet/>
      <dgm:spPr/>
      <dgm:t>
        <a:bodyPr/>
        <a:lstStyle/>
        <a:p>
          <a:endParaRPr lang="en-US"/>
        </a:p>
      </dgm:t>
    </dgm:pt>
    <dgm:pt modelId="{1720F41F-40B5-4353-921F-E4E0F3EBEFBC}">
      <dgm:prSet/>
      <dgm:spPr/>
      <dgm:t>
        <a:bodyPr/>
        <a:lstStyle/>
        <a:p>
          <a:r>
            <a:rPr lang="zh-TW" dirty="0"/>
            <a:t>細心思考，這種想法有什麼問題</a:t>
          </a:r>
          <a:r>
            <a:rPr lang="en-US" dirty="0"/>
            <a:t>? </a:t>
          </a:r>
        </a:p>
        <a:p>
          <a:r>
            <a:rPr lang="en-US" altLang="zh-TW" dirty="0"/>
            <a:t>(</a:t>
          </a:r>
          <a:r>
            <a:rPr lang="zh-TW" altLang="en-US" dirty="0"/>
            <a:t>默許這種想法，社會</a:t>
          </a:r>
          <a:r>
            <a:rPr lang="en-US" altLang="zh-TW" dirty="0"/>
            <a:t>[</a:t>
          </a:r>
          <a:r>
            <a:rPr lang="zh-TW" altLang="en-US" dirty="0"/>
            <a:t>包括每一個人</a:t>
          </a:r>
          <a:r>
            <a:rPr lang="en-US" altLang="zh-TW" dirty="0"/>
            <a:t>]</a:t>
          </a:r>
          <a:r>
            <a:rPr lang="zh-TW" altLang="en-US" dirty="0"/>
            <a:t>將要付出沉重代價。</a:t>
          </a:r>
          <a:r>
            <a:rPr lang="en-US" altLang="zh-TW" dirty="0"/>
            <a:t>)</a:t>
          </a:r>
          <a:endParaRPr lang="en-US" dirty="0"/>
        </a:p>
      </dgm:t>
    </dgm:pt>
    <dgm:pt modelId="{E97C12FE-2F7C-4C6F-8632-8AC69537CF86}" type="parTrans" cxnId="{7AF53E88-3878-4F88-86FB-9EED4D61B60E}">
      <dgm:prSet/>
      <dgm:spPr/>
      <dgm:t>
        <a:bodyPr/>
        <a:lstStyle/>
        <a:p>
          <a:endParaRPr lang="en-US"/>
        </a:p>
      </dgm:t>
    </dgm:pt>
    <dgm:pt modelId="{8C4D70BF-4F01-4767-BB7D-38DF9F7C9D35}" type="sibTrans" cxnId="{7AF53E88-3878-4F88-86FB-9EED4D61B60E}">
      <dgm:prSet/>
      <dgm:spPr/>
      <dgm:t>
        <a:bodyPr/>
        <a:lstStyle/>
        <a:p>
          <a:endParaRPr lang="en-US"/>
        </a:p>
      </dgm:t>
    </dgm:pt>
    <dgm:pt modelId="{C87F649F-3543-44EB-B993-4DE0689ECE8C}" type="pres">
      <dgm:prSet presAssocID="{3FE5CFAC-B968-4B5F-AAA6-109EE807A013}" presName="root" presStyleCnt="0">
        <dgm:presLayoutVars>
          <dgm:dir/>
          <dgm:resizeHandles val="exact"/>
        </dgm:presLayoutVars>
      </dgm:prSet>
      <dgm:spPr/>
    </dgm:pt>
    <dgm:pt modelId="{5F64768A-FF51-4DC9-ACA4-10090B9224D1}" type="pres">
      <dgm:prSet presAssocID="{B54B63F9-828E-42A5-8459-39916E37F751}" presName="compNode" presStyleCnt="0"/>
      <dgm:spPr/>
    </dgm:pt>
    <dgm:pt modelId="{018E1E37-4E9B-46DC-85A2-7EF48704F47B}" type="pres">
      <dgm:prSet presAssocID="{B54B63F9-828E-42A5-8459-39916E37F751}" presName="bgRect" presStyleLbl="bgShp" presStyleIdx="0" presStyleCnt="2"/>
      <dgm:spPr/>
    </dgm:pt>
    <dgm:pt modelId="{5B074541-5F49-45FE-ABDA-99CF7F8C71EE}" type="pres">
      <dgm:prSet presAssocID="{B54B63F9-828E-42A5-8459-39916E37F751}" presName="iconRect" presStyleLbl="nod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ghway scene"/>
        </a:ext>
      </dgm:extLst>
    </dgm:pt>
    <dgm:pt modelId="{CFB87E11-4D97-4935-AE66-EE4074783738}" type="pres">
      <dgm:prSet presAssocID="{B54B63F9-828E-42A5-8459-39916E37F751}" presName="spaceRect" presStyleCnt="0"/>
      <dgm:spPr/>
    </dgm:pt>
    <dgm:pt modelId="{67652845-74C4-4C2C-9B17-6B619E9D56A7}" type="pres">
      <dgm:prSet presAssocID="{B54B63F9-828E-42A5-8459-39916E37F751}" presName="parTx" presStyleLbl="revTx" presStyleIdx="0" presStyleCnt="2">
        <dgm:presLayoutVars>
          <dgm:chMax val="0"/>
          <dgm:chPref val="0"/>
        </dgm:presLayoutVars>
      </dgm:prSet>
      <dgm:spPr/>
    </dgm:pt>
    <dgm:pt modelId="{FBE49E5B-7F43-42A5-9386-E73E72FE8C80}" type="pres">
      <dgm:prSet presAssocID="{1AACD46C-F4BE-4513-962A-0075D08E93AC}" presName="sibTrans" presStyleCnt="0"/>
      <dgm:spPr/>
    </dgm:pt>
    <dgm:pt modelId="{676D29AD-D018-4DC7-AFB3-1BE2E0401C80}" type="pres">
      <dgm:prSet presAssocID="{1720F41F-40B5-4353-921F-E4E0F3EBEFBC}" presName="compNode" presStyleCnt="0"/>
      <dgm:spPr/>
    </dgm:pt>
    <dgm:pt modelId="{46481F83-53FE-40A5-B120-772ED3E14C94}" type="pres">
      <dgm:prSet presAssocID="{1720F41F-40B5-4353-921F-E4E0F3EBEFBC}" presName="bgRect" presStyleLbl="bgShp" presStyleIdx="1" presStyleCnt="2"/>
      <dgm:spPr/>
    </dgm:pt>
    <dgm:pt modelId="{20A5F3B5-6813-44FD-BD66-70F790F9F236}" type="pres">
      <dgm:prSet presAssocID="{1720F41F-40B5-4353-921F-E4E0F3EBEFBC}" presName="iconRect" presStyleLbl="node1" presStyleIdx="1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810712D-36B4-44ED-B9B8-B1C832830314}" type="pres">
      <dgm:prSet presAssocID="{1720F41F-40B5-4353-921F-E4E0F3EBEFBC}" presName="spaceRect" presStyleCnt="0"/>
      <dgm:spPr/>
    </dgm:pt>
    <dgm:pt modelId="{64DEBAA1-266D-49F7-A580-72042568B805}" type="pres">
      <dgm:prSet presAssocID="{1720F41F-40B5-4353-921F-E4E0F3EBEFB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AF53E88-3878-4F88-86FB-9EED4D61B60E}" srcId="{3FE5CFAC-B968-4B5F-AAA6-109EE807A013}" destId="{1720F41F-40B5-4353-921F-E4E0F3EBEFBC}" srcOrd="1" destOrd="0" parTransId="{E97C12FE-2F7C-4C6F-8632-8AC69537CF86}" sibTransId="{8C4D70BF-4F01-4767-BB7D-38DF9F7C9D35}"/>
    <dgm:cxn modelId="{9560458F-864A-488D-AEAD-EEEC21C45F9E}" srcId="{3FE5CFAC-B968-4B5F-AAA6-109EE807A013}" destId="{B54B63F9-828E-42A5-8459-39916E37F751}" srcOrd="0" destOrd="0" parTransId="{1DCE76BD-3C9D-48CF-9541-F9B69034A4FA}" sibTransId="{1AACD46C-F4BE-4513-962A-0075D08E93AC}"/>
    <dgm:cxn modelId="{5A80AC9C-E148-4A0E-A273-31035750E168}" type="presOf" srcId="{B54B63F9-828E-42A5-8459-39916E37F751}" destId="{67652845-74C4-4C2C-9B17-6B619E9D56A7}" srcOrd="0" destOrd="0" presId="urn:microsoft.com/office/officeart/2018/2/layout/IconVerticalSolidList"/>
    <dgm:cxn modelId="{8D3B57B1-16A5-4FE4-9F8E-1B09066BB18D}" type="presOf" srcId="{1720F41F-40B5-4353-921F-E4E0F3EBEFBC}" destId="{64DEBAA1-266D-49F7-A580-72042568B805}" srcOrd="0" destOrd="0" presId="urn:microsoft.com/office/officeart/2018/2/layout/IconVerticalSolidList"/>
    <dgm:cxn modelId="{28CF85FE-196F-4E1B-9BEF-B79DD25B796B}" type="presOf" srcId="{3FE5CFAC-B968-4B5F-AAA6-109EE807A013}" destId="{C87F649F-3543-44EB-B993-4DE0689ECE8C}" srcOrd="0" destOrd="0" presId="urn:microsoft.com/office/officeart/2018/2/layout/IconVerticalSolidList"/>
    <dgm:cxn modelId="{B293B52C-E10F-4556-B375-33A9D4500A8B}" type="presParOf" srcId="{C87F649F-3543-44EB-B993-4DE0689ECE8C}" destId="{5F64768A-FF51-4DC9-ACA4-10090B9224D1}" srcOrd="0" destOrd="0" presId="urn:microsoft.com/office/officeart/2018/2/layout/IconVerticalSolidList"/>
    <dgm:cxn modelId="{15F4EB1D-04E8-4407-8AC5-97C2B8D502BA}" type="presParOf" srcId="{5F64768A-FF51-4DC9-ACA4-10090B9224D1}" destId="{018E1E37-4E9B-46DC-85A2-7EF48704F47B}" srcOrd="0" destOrd="0" presId="urn:microsoft.com/office/officeart/2018/2/layout/IconVerticalSolidList"/>
    <dgm:cxn modelId="{211D9411-D5EB-4C1A-BA66-8DC2DF579A2A}" type="presParOf" srcId="{5F64768A-FF51-4DC9-ACA4-10090B9224D1}" destId="{5B074541-5F49-45FE-ABDA-99CF7F8C71EE}" srcOrd="1" destOrd="0" presId="urn:microsoft.com/office/officeart/2018/2/layout/IconVerticalSolidList"/>
    <dgm:cxn modelId="{5F8BB9C0-E910-45C6-9BAA-E00918FAA70B}" type="presParOf" srcId="{5F64768A-FF51-4DC9-ACA4-10090B9224D1}" destId="{CFB87E11-4D97-4935-AE66-EE4074783738}" srcOrd="2" destOrd="0" presId="urn:microsoft.com/office/officeart/2018/2/layout/IconVerticalSolidList"/>
    <dgm:cxn modelId="{C54AD2C6-B36D-4F55-9AF5-CCFBE28421BB}" type="presParOf" srcId="{5F64768A-FF51-4DC9-ACA4-10090B9224D1}" destId="{67652845-74C4-4C2C-9B17-6B619E9D56A7}" srcOrd="3" destOrd="0" presId="urn:microsoft.com/office/officeart/2018/2/layout/IconVerticalSolidList"/>
    <dgm:cxn modelId="{8A1FA5B4-B5B1-432B-A702-BB0797934F8F}" type="presParOf" srcId="{C87F649F-3543-44EB-B993-4DE0689ECE8C}" destId="{FBE49E5B-7F43-42A5-9386-E73E72FE8C80}" srcOrd="1" destOrd="0" presId="urn:microsoft.com/office/officeart/2018/2/layout/IconVerticalSolidList"/>
    <dgm:cxn modelId="{FD7D58C8-1911-47B2-919E-B7FD8FC1F8B4}" type="presParOf" srcId="{C87F649F-3543-44EB-B993-4DE0689ECE8C}" destId="{676D29AD-D018-4DC7-AFB3-1BE2E0401C80}" srcOrd="2" destOrd="0" presId="urn:microsoft.com/office/officeart/2018/2/layout/IconVerticalSolidList"/>
    <dgm:cxn modelId="{BAE245F0-B9C2-43D8-8AFE-78025A035043}" type="presParOf" srcId="{676D29AD-D018-4DC7-AFB3-1BE2E0401C80}" destId="{46481F83-53FE-40A5-B120-772ED3E14C94}" srcOrd="0" destOrd="0" presId="urn:microsoft.com/office/officeart/2018/2/layout/IconVerticalSolidList"/>
    <dgm:cxn modelId="{2C744F20-8F08-4E2A-B0A3-188CB73284F4}" type="presParOf" srcId="{676D29AD-D018-4DC7-AFB3-1BE2E0401C80}" destId="{20A5F3B5-6813-44FD-BD66-70F790F9F236}" srcOrd="1" destOrd="0" presId="urn:microsoft.com/office/officeart/2018/2/layout/IconVerticalSolidList"/>
    <dgm:cxn modelId="{D895E2FA-41D4-4EBC-A405-80D286BCA8F3}" type="presParOf" srcId="{676D29AD-D018-4DC7-AFB3-1BE2E0401C80}" destId="{9810712D-36B4-44ED-B9B8-B1C832830314}" srcOrd="2" destOrd="0" presId="urn:microsoft.com/office/officeart/2018/2/layout/IconVerticalSolidList"/>
    <dgm:cxn modelId="{880DF552-B838-4E85-95E1-2AC8775ABDBC}" type="presParOf" srcId="{676D29AD-D018-4DC7-AFB3-1BE2E0401C80}" destId="{64DEBAA1-266D-49F7-A580-72042568B80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897E90-5610-49FB-8AB9-375A43A3BE7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14B5E3-DAE1-44F3-B455-0BB864E4C4AE}">
      <dgm:prSet/>
      <dgm:spPr/>
      <dgm:t>
        <a:bodyPr/>
        <a:lstStyle/>
        <a:p>
          <a:r>
            <a:rPr lang="zh-TW" dirty="0"/>
            <a:t>有一位健康正常的</a:t>
          </a:r>
          <a:r>
            <a:rPr lang="zh-TW" b="1" dirty="0">
              <a:solidFill>
                <a:srgbClr val="FF0000"/>
              </a:solidFill>
            </a:rPr>
            <a:t>台灣</a:t>
          </a:r>
          <a:r>
            <a:rPr lang="zh-TW" dirty="0"/>
            <a:t>女學生，在德國乘坐地鐵時，驗票員竟然告訴她，「你生病了，離我遠一點」。</a:t>
          </a:r>
          <a:endParaRPr lang="en-US" dirty="0"/>
        </a:p>
      </dgm:t>
    </dgm:pt>
    <dgm:pt modelId="{A2AA162A-DFD5-46A1-9A7D-778444F23F8C}" type="parTrans" cxnId="{D197293C-0518-4B79-AD75-61617EEAD449}">
      <dgm:prSet/>
      <dgm:spPr/>
      <dgm:t>
        <a:bodyPr/>
        <a:lstStyle/>
        <a:p>
          <a:endParaRPr lang="en-US"/>
        </a:p>
      </dgm:t>
    </dgm:pt>
    <dgm:pt modelId="{B89ED6F8-D352-40A6-81FA-3A777EB0681D}" type="sibTrans" cxnId="{D197293C-0518-4B79-AD75-61617EEAD449}">
      <dgm:prSet/>
      <dgm:spPr/>
      <dgm:t>
        <a:bodyPr/>
        <a:lstStyle/>
        <a:p>
          <a:endParaRPr lang="en-US"/>
        </a:p>
      </dgm:t>
    </dgm:pt>
    <dgm:pt modelId="{208035FD-D9FA-4BAB-BD66-C9C9B38F5D9E}">
      <dgm:prSet/>
      <dgm:spPr/>
      <dgm:t>
        <a:bodyPr/>
        <a:lstStyle/>
        <a:p>
          <a:r>
            <a:rPr lang="zh-TW" dirty="0"/>
            <a:t>類似的經歷發生在身在歐洲的</a:t>
          </a:r>
          <a:r>
            <a:rPr lang="zh-TW" b="1" dirty="0">
              <a:solidFill>
                <a:srgbClr val="FF0000"/>
              </a:solidFill>
            </a:rPr>
            <a:t>韓國人、越南人、香港人、日本人</a:t>
          </a:r>
          <a:r>
            <a:rPr lang="zh-TW" dirty="0"/>
            <a:t>身上</a:t>
          </a:r>
          <a:endParaRPr lang="en-US" dirty="0"/>
        </a:p>
      </dgm:t>
    </dgm:pt>
    <dgm:pt modelId="{59FA5E27-0E96-4E6C-ADCC-7B48353600ED}" type="parTrans" cxnId="{956F092E-31DF-4194-B762-761026233089}">
      <dgm:prSet/>
      <dgm:spPr/>
      <dgm:t>
        <a:bodyPr/>
        <a:lstStyle/>
        <a:p>
          <a:endParaRPr lang="en-US"/>
        </a:p>
      </dgm:t>
    </dgm:pt>
    <dgm:pt modelId="{1413B3BC-BB45-4FB1-8314-49CFDC16F63B}" type="sibTrans" cxnId="{956F092E-31DF-4194-B762-761026233089}">
      <dgm:prSet/>
      <dgm:spPr/>
      <dgm:t>
        <a:bodyPr/>
        <a:lstStyle/>
        <a:p>
          <a:endParaRPr lang="en-US"/>
        </a:p>
      </dgm:t>
    </dgm:pt>
    <dgm:pt modelId="{B7F4C5B7-6FFF-428D-952A-B538EA70D984}">
      <dgm:prSet/>
      <dgm:spPr/>
      <dgm:t>
        <a:bodyPr/>
        <a:lstStyle/>
        <a:p>
          <a:r>
            <a:rPr lang="zh-TW" dirty="0"/>
            <a:t>一份法國報章以相關語</a:t>
          </a:r>
          <a:r>
            <a:rPr lang="zh-TW" altLang="en-US" dirty="0"/>
            <a:t>標題</a:t>
          </a:r>
          <a:r>
            <a:rPr lang="zh-TW" dirty="0"/>
            <a:t>「黃色警報」影射針對</a:t>
          </a:r>
          <a:r>
            <a:rPr lang="zh-TW" dirty="0">
              <a:solidFill>
                <a:srgbClr val="FF0000"/>
              </a:solidFill>
            </a:rPr>
            <a:t>亞洲人</a:t>
          </a:r>
          <a:r>
            <a:rPr lang="zh-TW" dirty="0"/>
            <a:t>的種族主義觀念。</a:t>
          </a:r>
          <a:r>
            <a:rPr lang="zh-HK" altLang="en-US" dirty="0">
              <a:solidFill>
                <a:srgbClr val="0000FF"/>
              </a:solidFill>
            </a:rPr>
            <a:t>（</a:t>
          </a:r>
          <a:r>
            <a:rPr lang="zh-TW" altLang="en-US" dirty="0">
              <a:solidFill>
                <a:srgbClr val="0000FF"/>
              </a:solidFill>
            </a:rPr>
            <a:t>歐洲人會聯想至歷史上的「黃禍」</a:t>
          </a:r>
          <a:r>
            <a:rPr lang="zh-HK" altLang="en-US" dirty="0">
              <a:solidFill>
                <a:srgbClr val="0000FF"/>
              </a:solidFill>
            </a:rPr>
            <a:t>）</a:t>
          </a:r>
          <a:endParaRPr lang="en-US" dirty="0">
            <a:solidFill>
              <a:srgbClr val="0000FF"/>
            </a:solidFill>
          </a:endParaRPr>
        </a:p>
      </dgm:t>
    </dgm:pt>
    <dgm:pt modelId="{CCEEA40A-7461-4454-B354-16F491E94DB9}" type="parTrans" cxnId="{EB74B911-6DBE-42AC-B63B-3D5608A6ED31}">
      <dgm:prSet/>
      <dgm:spPr/>
      <dgm:t>
        <a:bodyPr/>
        <a:lstStyle/>
        <a:p>
          <a:endParaRPr lang="en-US"/>
        </a:p>
      </dgm:t>
    </dgm:pt>
    <dgm:pt modelId="{75D909A7-25C4-466C-92FE-72ABBCA0ED0A}" type="sibTrans" cxnId="{EB74B911-6DBE-42AC-B63B-3D5608A6ED31}">
      <dgm:prSet/>
      <dgm:spPr/>
      <dgm:t>
        <a:bodyPr/>
        <a:lstStyle/>
        <a:p>
          <a:endParaRPr lang="en-US"/>
        </a:p>
      </dgm:t>
    </dgm:pt>
    <dgm:pt modelId="{5C16F555-02B5-4BD2-A27F-7D3540F9B50F}" type="pres">
      <dgm:prSet presAssocID="{AE897E90-5610-49FB-8AB9-375A43A3BE7A}" presName="linear" presStyleCnt="0">
        <dgm:presLayoutVars>
          <dgm:animLvl val="lvl"/>
          <dgm:resizeHandles val="exact"/>
        </dgm:presLayoutVars>
      </dgm:prSet>
      <dgm:spPr/>
    </dgm:pt>
    <dgm:pt modelId="{7F46710E-3213-416F-B19E-17052B998B4C}" type="pres">
      <dgm:prSet presAssocID="{7014B5E3-DAE1-44F3-B455-0BB864E4C4A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0292C5-1586-4430-8335-9C6B39A46742}" type="pres">
      <dgm:prSet presAssocID="{B89ED6F8-D352-40A6-81FA-3A777EB0681D}" presName="spacer" presStyleCnt="0"/>
      <dgm:spPr/>
    </dgm:pt>
    <dgm:pt modelId="{C647BCFD-6FD1-4BBA-9147-7E4BA486DB21}" type="pres">
      <dgm:prSet presAssocID="{208035FD-D9FA-4BAB-BD66-C9C9B38F5D9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828263F-C61B-4E4A-A8FC-B3407CAD6A48}" type="pres">
      <dgm:prSet presAssocID="{1413B3BC-BB45-4FB1-8314-49CFDC16F63B}" presName="spacer" presStyleCnt="0"/>
      <dgm:spPr/>
    </dgm:pt>
    <dgm:pt modelId="{DD626CC8-1408-47F0-8B69-808EAD98E9AB}" type="pres">
      <dgm:prSet presAssocID="{B7F4C5B7-6FFF-428D-952A-B538EA70D98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B74B911-6DBE-42AC-B63B-3D5608A6ED31}" srcId="{AE897E90-5610-49FB-8AB9-375A43A3BE7A}" destId="{B7F4C5B7-6FFF-428D-952A-B538EA70D984}" srcOrd="2" destOrd="0" parTransId="{CCEEA40A-7461-4454-B354-16F491E94DB9}" sibTransId="{75D909A7-25C4-466C-92FE-72ABBCA0ED0A}"/>
    <dgm:cxn modelId="{956F092E-31DF-4194-B762-761026233089}" srcId="{AE897E90-5610-49FB-8AB9-375A43A3BE7A}" destId="{208035FD-D9FA-4BAB-BD66-C9C9B38F5D9E}" srcOrd="1" destOrd="0" parTransId="{59FA5E27-0E96-4E6C-ADCC-7B48353600ED}" sibTransId="{1413B3BC-BB45-4FB1-8314-49CFDC16F63B}"/>
    <dgm:cxn modelId="{D197293C-0518-4B79-AD75-61617EEAD449}" srcId="{AE897E90-5610-49FB-8AB9-375A43A3BE7A}" destId="{7014B5E3-DAE1-44F3-B455-0BB864E4C4AE}" srcOrd="0" destOrd="0" parTransId="{A2AA162A-DFD5-46A1-9A7D-778444F23F8C}" sibTransId="{B89ED6F8-D352-40A6-81FA-3A777EB0681D}"/>
    <dgm:cxn modelId="{F16E425C-EE9C-45D8-B518-A4A5F982311E}" type="presOf" srcId="{B7F4C5B7-6FFF-428D-952A-B538EA70D984}" destId="{DD626CC8-1408-47F0-8B69-808EAD98E9AB}" srcOrd="0" destOrd="0" presId="urn:microsoft.com/office/officeart/2005/8/layout/vList2"/>
    <dgm:cxn modelId="{8B1EFA7F-CF54-42CD-B244-7BD6FAF85286}" type="presOf" srcId="{7014B5E3-DAE1-44F3-B455-0BB864E4C4AE}" destId="{7F46710E-3213-416F-B19E-17052B998B4C}" srcOrd="0" destOrd="0" presId="urn:microsoft.com/office/officeart/2005/8/layout/vList2"/>
    <dgm:cxn modelId="{F8B509CD-0FEB-4B58-BF56-62FF33B86F16}" type="presOf" srcId="{AE897E90-5610-49FB-8AB9-375A43A3BE7A}" destId="{5C16F555-02B5-4BD2-A27F-7D3540F9B50F}" srcOrd="0" destOrd="0" presId="urn:microsoft.com/office/officeart/2005/8/layout/vList2"/>
    <dgm:cxn modelId="{CFBE19D2-B152-45CD-A644-85CCAB8521EC}" type="presOf" srcId="{208035FD-D9FA-4BAB-BD66-C9C9B38F5D9E}" destId="{C647BCFD-6FD1-4BBA-9147-7E4BA486DB21}" srcOrd="0" destOrd="0" presId="urn:microsoft.com/office/officeart/2005/8/layout/vList2"/>
    <dgm:cxn modelId="{6465F670-E00F-4109-BCEE-E01CA5E76E8F}" type="presParOf" srcId="{5C16F555-02B5-4BD2-A27F-7D3540F9B50F}" destId="{7F46710E-3213-416F-B19E-17052B998B4C}" srcOrd="0" destOrd="0" presId="urn:microsoft.com/office/officeart/2005/8/layout/vList2"/>
    <dgm:cxn modelId="{361E0AC2-8A3F-4E0F-83F9-0689F1229521}" type="presParOf" srcId="{5C16F555-02B5-4BD2-A27F-7D3540F9B50F}" destId="{270292C5-1586-4430-8335-9C6B39A46742}" srcOrd="1" destOrd="0" presId="urn:microsoft.com/office/officeart/2005/8/layout/vList2"/>
    <dgm:cxn modelId="{76D6FB45-9E99-4254-BC5B-CB9276D9DD22}" type="presParOf" srcId="{5C16F555-02B5-4BD2-A27F-7D3540F9B50F}" destId="{C647BCFD-6FD1-4BBA-9147-7E4BA486DB21}" srcOrd="2" destOrd="0" presId="urn:microsoft.com/office/officeart/2005/8/layout/vList2"/>
    <dgm:cxn modelId="{CB3D9C3E-3C5E-457F-A7BE-943AD021413C}" type="presParOf" srcId="{5C16F555-02B5-4BD2-A27F-7D3540F9B50F}" destId="{C828263F-C61B-4E4A-A8FC-B3407CAD6A48}" srcOrd="3" destOrd="0" presId="urn:microsoft.com/office/officeart/2005/8/layout/vList2"/>
    <dgm:cxn modelId="{6F40E8B5-3358-4193-B0DE-ED3A261F4930}" type="presParOf" srcId="{5C16F555-02B5-4BD2-A27F-7D3540F9B50F}" destId="{DD626CC8-1408-47F0-8B69-808EAD98E9A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A7127D-A278-43EF-8B4A-FE14B4B5D79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B838305-4F38-4FAC-972B-BE8401AFE204}">
      <dgm:prSet/>
      <dgm:spPr/>
      <dgm:t>
        <a:bodyPr/>
        <a:lstStyle/>
        <a:p>
          <a:r>
            <a:rPr lang="zh-TW" dirty="0"/>
            <a:t>我真的與受偏見或歧視的人完全不相關嗎</a:t>
          </a:r>
          <a:r>
            <a:rPr lang="en-US" dirty="0"/>
            <a:t>?</a:t>
          </a:r>
        </a:p>
      </dgm:t>
    </dgm:pt>
    <dgm:pt modelId="{649E4E05-6371-4D4F-AC6D-ED51FC152640}" type="parTrans" cxnId="{80A2C29A-FBF4-463F-B36C-FA8265BC09B7}">
      <dgm:prSet/>
      <dgm:spPr/>
      <dgm:t>
        <a:bodyPr/>
        <a:lstStyle/>
        <a:p>
          <a:endParaRPr lang="en-US"/>
        </a:p>
      </dgm:t>
    </dgm:pt>
    <dgm:pt modelId="{619D486A-A3E2-415F-B925-3EE957EB7573}" type="sibTrans" cxnId="{80A2C29A-FBF4-463F-B36C-FA8265BC09B7}">
      <dgm:prSet/>
      <dgm:spPr/>
      <dgm:t>
        <a:bodyPr/>
        <a:lstStyle/>
        <a:p>
          <a:endParaRPr lang="en-US"/>
        </a:p>
      </dgm:t>
    </dgm:pt>
    <dgm:pt modelId="{53CBB148-194B-4342-B181-49F73B632740}">
      <dgm:prSet/>
      <dgm:spPr/>
      <dgm:t>
        <a:bodyPr/>
        <a:lstStyle/>
        <a:p>
          <a:r>
            <a:rPr lang="zh-TW" dirty="0"/>
            <a:t>誰能確保偏見或歧視永不發生在自己身上</a:t>
          </a:r>
          <a:r>
            <a:rPr lang="en-US" dirty="0"/>
            <a:t>?</a:t>
          </a:r>
        </a:p>
      </dgm:t>
    </dgm:pt>
    <dgm:pt modelId="{006874F5-C120-43F5-BBF7-82B50156FDC6}" type="parTrans" cxnId="{3BADC809-B125-48BE-94C3-4C4E88E4E572}">
      <dgm:prSet/>
      <dgm:spPr/>
      <dgm:t>
        <a:bodyPr/>
        <a:lstStyle/>
        <a:p>
          <a:endParaRPr lang="en-US"/>
        </a:p>
      </dgm:t>
    </dgm:pt>
    <dgm:pt modelId="{CD762D88-8191-4FDE-9179-7AC4AE16952E}" type="sibTrans" cxnId="{3BADC809-B125-48BE-94C3-4C4E88E4E572}">
      <dgm:prSet/>
      <dgm:spPr/>
      <dgm:t>
        <a:bodyPr/>
        <a:lstStyle/>
        <a:p>
          <a:endParaRPr lang="en-US"/>
        </a:p>
      </dgm:t>
    </dgm:pt>
    <dgm:pt modelId="{829F2698-17F3-4A0E-812B-C946701B7241}">
      <dgm:prSet/>
      <dgm:spPr/>
      <dgm:t>
        <a:bodyPr/>
        <a:lstStyle/>
        <a:p>
          <a:r>
            <a:rPr lang="zh-TW" dirty="0"/>
            <a:t>道理上，不論受害者是誰，偏見或歧視本身就是不對的。</a:t>
          </a:r>
          <a:endParaRPr lang="en-US" dirty="0"/>
        </a:p>
      </dgm:t>
    </dgm:pt>
    <dgm:pt modelId="{075B4EC2-E927-44FE-B827-C27FED22E058}" type="parTrans" cxnId="{9229359D-75E9-477D-A2F8-0DC7E42BEBEC}">
      <dgm:prSet/>
      <dgm:spPr/>
      <dgm:t>
        <a:bodyPr/>
        <a:lstStyle/>
        <a:p>
          <a:endParaRPr lang="en-US"/>
        </a:p>
      </dgm:t>
    </dgm:pt>
    <dgm:pt modelId="{0AA99ACD-3AD5-4DD7-88F5-F4CDE3F1632F}" type="sibTrans" cxnId="{9229359D-75E9-477D-A2F8-0DC7E42BEBEC}">
      <dgm:prSet/>
      <dgm:spPr/>
      <dgm:t>
        <a:bodyPr/>
        <a:lstStyle/>
        <a:p>
          <a:endParaRPr lang="en-US"/>
        </a:p>
      </dgm:t>
    </dgm:pt>
    <dgm:pt modelId="{7DA1ED31-D450-4A42-A40C-2A1CB4446904}" type="pres">
      <dgm:prSet presAssocID="{2EA7127D-A278-43EF-8B4A-FE14B4B5D794}" presName="vert0" presStyleCnt="0">
        <dgm:presLayoutVars>
          <dgm:dir/>
          <dgm:animOne val="branch"/>
          <dgm:animLvl val="lvl"/>
        </dgm:presLayoutVars>
      </dgm:prSet>
      <dgm:spPr/>
    </dgm:pt>
    <dgm:pt modelId="{91DEAABD-03BD-4069-844B-A6F5F2BF4E02}" type="pres">
      <dgm:prSet presAssocID="{2B838305-4F38-4FAC-972B-BE8401AFE204}" presName="thickLine" presStyleLbl="alignNode1" presStyleIdx="0" presStyleCnt="3"/>
      <dgm:spPr/>
    </dgm:pt>
    <dgm:pt modelId="{0C035A61-FB59-4D7A-9EE8-A24359436F56}" type="pres">
      <dgm:prSet presAssocID="{2B838305-4F38-4FAC-972B-BE8401AFE204}" presName="horz1" presStyleCnt="0"/>
      <dgm:spPr/>
    </dgm:pt>
    <dgm:pt modelId="{9D6EC9F5-084B-4E9F-B5D4-FCBEF429CC5D}" type="pres">
      <dgm:prSet presAssocID="{2B838305-4F38-4FAC-972B-BE8401AFE204}" presName="tx1" presStyleLbl="revTx" presStyleIdx="0" presStyleCnt="3"/>
      <dgm:spPr/>
    </dgm:pt>
    <dgm:pt modelId="{2061137E-062C-48A5-9B4C-CBF53F4586C8}" type="pres">
      <dgm:prSet presAssocID="{2B838305-4F38-4FAC-972B-BE8401AFE204}" presName="vert1" presStyleCnt="0"/>
      <dgm:spPr/>
    </dgm:pt>
    <dgm:pt modelId="{B325A5E3-BBF9-4452-9F75-FE53F7FCF20E}" type="pres">
      <dgm:prSet presAssocID="{53CBB148-194B-4342-B181-49F73B632740}" presName="thickLine" presStyleLbl="alignNode1" presStyleIdx="1" presStyleCnt="3"/>
      <dgm:spPr/>
    </dgm:pt>
    <dgm:pt modelId="{0212B95D-1831-4863-8947-4FAFA8341B34}" type="pres">
      <dgm:prSet presAssocID="{53CBB148-194B-4342-B181-49F73B632740}" presName="horz1" presStyleCnt="0"/>
      <dgm:spPr/>
    </dgm:pt>
    <dgm:pt modelId="{195135E2-436B-41DD-B9A6-9FD3962C6F5B}" type="pres">
      <dgm:prSet presAssocID="{53CBB148-194B-4342-B181-49F73B632740}" presName="tx1" presStyleLbl="revTx" presStyleIdx="1" presStyleCnt="3"/>
      <dgm:spPr/>
    </dgm:pt>
    <dgm:pt modelId="{817A17FC-535B-408C-B83F-D77937A0AF77}" type="pres">
      <dgm:prSet presAssocID="{53CBB148-194B-4342-B181-49F73B632740}" presName="vert1" presStyleCnt="0"/>
      <dgm:spPr/>
    </dgm:pt>
    <dgm:pt modelId="{24220F77-1674-4FFD-9BC5-52801C1CEF29}" type="pres">
      <dgm:prSet presAssocID="{829F2698-17F3-4A0E-812B-C946701B7241}" presName="thickLine" presStyleLbl="alignNode1" presStyleIdx="2" presStyleCnt="3"/>
      <dgm:spPr/>
    </dgm:pt>
    <dgm:pt modelId="{7F3AAF0A-D1E0-433C-BE6F-EB3F3D44A444}" type="pres">
      <dgm:prSet presAssocID="{829F2698-17F3-4A0E-812B-C946701B7241}" presName="horz1" presStyleCnt="0"/>
      <dgm:spPr/>
    </dgm:pt>
    <dgm:pt modelId="{B68CD42B-6EE9-436C-B58C-C6248CA7CC8E}" type="pres">
      <dgm:prSet presAssocID="{829F2698-17F3-4A0E-812B-C946701B7241}" presName="tx1" presStyleLbl="revTx" presStyleIdx="2" presStyleCnt="3"/>
      <dgm:spPr/>
    </dgm:pt>
    <dgm:pt modelId="{14870CFB-0FC0-493D-995B-CB5A979C34B9}" type="pres">
      <dgm:prSet presAssocID="{829F2698-17F3-4A0E-812B-C946701B7241}" presName="vert1" presStyleCnt="0"/>
      <dgm:spPr/>
    </dgm:pt>
  </dgm:ptLst>
  <dgm:cxnLst>
    <dgm:cxn modelId="{CD4BA102-719D-4620-B1F0-0B7E3746C14D}" type="presOf" srcId="{829F2698-17F3-4A0E-812B-C946701B7241}" destId="{B68CD42B-6EE9-436C-B58C-C6248CA7CC8E}" srcOrd="0" destOrd="0" presId="urn:microsoft.com/office/officeart/2008/layout/LinedList"/>
    <dgm:cxn modelId="{3BADC809-B125-48BE-94C3-4C4E88E4E572}" srcId="{2EA7127D-A278-43EF-8B4A-FE14B4B5D794}" destId="{53CBB148-194B-4342-B181-49F73B632740}" srcOrd="1" destOrd="0" parTransId="{006874F5-C120-43F5-BBF7-82B50156FDC6}" sibTransId="{CD762D88-8191-4FDE-9179-7AC4AE16952E}"/>
    <dgm:cxn modelId="{A0F3E216-3499-44E5-9888-332CA6B8FFED}" type="presOf" srcId="{2B838305-4F38-4FAC-972B-BE8401AFE204}" destId="{9D6EC9F5-084B-4E9F-B5D4-FCBEF429CC5D}" srcOrd="0" destOrd="0" presId="urn:microsoft.com/office/officeart/2008/layout/LinedList"/>
    <dgm:cxn modelId="{91115770-A60D-4198-8965-A8E8FBC0E37A}" type="presOf" srcId="{53CBB148-194B-4342-B181-49F73B632740}" destId="{195135E2-436B-41DD-B9A6-9FD3962C6F5B}" srcOrd="0" destOrd="0" presId="urn:microsoft.com/office/officeart/2008/layout/LinedList"/>
    <dgm:cxn modelId="{80A2C29A-FBF4-463F-B36C-FA8265BC09B7}" srcId="{2EA7127D-A278-43EF-8B4A-FE14B4B5D794}" destId="{2B838305-4F38-4FAC-972B-BE8401AFE204}" srcOrd="0" destOrd="0" parTransId="{649E4E05-6371-4D4F-AC6D-ED51FC152640}" sibTransId="{619D486A-A3E2-415F-B925-3EE957EB7573}"/>
    <dgm:cxn modelId="{9229359D-75E9-477D-A2F8-0DC7E42BEBEC}" srcId="{2EA7127D-A278-43EF-8B4A-FE14B4B5D794}" destId="{829F2698-17F3-4A0E-812B-C946701B7241}" srcOrd="2" destOrd="0" parTransId="{075B4EC2-E927-44FE-B827-C27FED22E058}" sibTransId="{0AA99ACD-3AD5-4DD7-88F5-F4CDE3F1632F}"/>
    <dgm:cxn modelId="{7CF010C9-9AC5-4A42-8618-027914A783EE}" type="presOf" srcId="{2EA7127D-A278-43EF-8B4A-FE14B4B5D794}" destId="{7DA1ED31-D450-4A42-A40C-2A1CB4446904}" srcOrd="0" destOrd="0" presId="urn:microsoft.com/office/officeart/2008/layout/LinedList"/>
    <dgm:cxn modelId="{62B48610-4E58-45FF-BBDA-476E7B5D5D29}" type="presParOf" srcId="{7DA1ED31-D450-4A42-A40C-2A1CB4446904}" destId="{91DEAABD-03BD-4069-844B-A6F5F2BF4E02}" srcOrd="0" destOrd="0" presId="urn:microsoft.com/office/officeart/2008/layout/LinedList"/>
    <dgm:cxn modelId="{D946C194-C218-4102-810A-B447A98115E3}" type="presParOf" srcId="{7DA1ED31-D450-4A42-A40C-2A1CB4446904}" destId="{0C035A61-FB59-4D7A-9EE8-A24359436F56}" srcOrd="1" destOrd="0" presId="urn:microsoft.com/office/officeart/2008/layout/LinedList"/>
    <dgm:cxn modelId="{FF8FF5D8-55A3-4DC9-B4E3-3024F9D0F04F}" type="presParOf" srcId="{0C035A61-FB59-4D7A-9EE8-A24359436F56}" destId="{9D6EC9F5-084B-4E9F-B5D4-FCBEF429CC5D}" srcOrd="0" destOrd="0" presId="urn:microsoft.com/office/officeart/2008/layout/LinedList"/>
    <dgm:cxn modelId="{01E86FA9-E07C-48AA-8737-202A56C8BE06}" type="presParOf" srcId="{0C035A61-FB59-4D7A-9EE8-A24359436F56}" destId="{2061137E-062C-48A5-9B4C-CBF53F4586C8}" srcOrd="1" destOrd="0" presId="urn:microsoft.com/office/officeart/2008/layout/LinedList"/>
    <dgm:cxn modelId="{30DA6ABF-EB46-4752-9352-83BFF61F93C6}" type="presParOf" srcId="{7DA1ED31-D450-4A42-A40C-2A1CB4446904}" destId="{B325A5E3-BBF9-4452-9F75-FE53F7FCF20E}" srcOrd="2" destOrd="0" presId="urn:microsoft.com/office/officeart/2008/layout/LinedList"/>
    <dgm:cxn modelId="{98F422A4-970E-4C48-B183-278B3398EE56}" type="presParOf" srcId="{7DA1ED31-D450-4A42-A40C-2A1CB4446904}" destId="{0212B95D-1831-4863-8947-4FAFA8341B34}" srcOrd="3" destOrd="0" presId="urn:microsoft.com/office/officeart/2008/layout/LinedList"/>
    <dgm:cxn modelId="{1CCD3909-E6B9-4C30-AA09-776CF501D45D}" type="presParOf" srcId="{0212B95D-1831-4863-8947-4FAFA8341B34}" destId="{195135E2-436B-41DD-B9A6-9FD3962C6F5B}" srcOrd="0" destOrd="0" presId="urn:microsoft.com/office/officeart/2008/layout/LinedList"/>
    <dgm:cxn modelId="{EBBA6E56-E43C-43E5-8E36-9C4E653C9E25}" type="presParOf" srcId="{0212B95D-1831-4863-8947-4FAFA8341B34}" destId="{817A17FC-535B-408C-B83F-D77937A0AF77}" srcOrd="1" destOrd="0" presId="urn:microsoft.com/office/officeart/2008/layout/LinedList"/>
    <dgm:cxn modelId="{1D83CB57-C212-4EC0-BD75-34E91876A507}" type="presParOf" srcId="{7DA1ED31-D450-4A42-A40C-2A1CB4446904}" destId="{24220F77-1674-4FFD-9BC5-52801C1CEF29}" srcOrd="4" destOrd="0" presId="urn:microsoft.com/office/officeart/2008/layout/LinedList"/>
    <dgm:cxn modelId="{C4244DAC-2C77-4DCC-A6B1-C0AC3629D9A1}" type="presParOf" srcId="{7DA1ED31-D450-4A42-A40C-2A1CB4446904}" destId="{7F3AAF0A-D1E0-433C-BE6F-EB3F3D44A444}" srcOrd="5" destOrd="0" presId="urn:microsoft.com/office/officeart/2008/layout/LinedList"/>
    <dgm:cxn modelId="{7E7B6ABA-0998-45F6-BA64-6B89F1E6DA05}" type="presParOf" srcId="{7F3AAF0A-D1E0-433C-BE6F-EB3F3D44A444}" destId="{B68CD42B-6EE9-436C-B58C-C6248CA7CC8E}" srcOrd="0" destOrd="0" presId="urn:microsoft.com/office/officeart/2008/layout/LinedList"/>
    <dgm:cxn modelId="{D0622FE2-2E8F-46B5-89A0-1EF4DEAF1138}" type="presParOf" srcId="{7F3AAF0A-D1E0-433C-BE6F-EB3F3D44A444}" destId="{14870CFB-0FC0-493D-995B-CB5A979C34B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963D393-66B8-444E-A03E-2E2A100F3A12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CF1919E-F28B-4821-94BB-8D625D23E3AA}">
      <dgm:prSet custT="1"/>
      <dgm:spPr/>
      <dgm:t>
        <a:bodyPr/>
        <a:lstStyle/>
        <a:p>
          <a:r>
            <a:rPr lang="zh-TW" sz="3600" b="1" dirty="0"/>
            <a:t>資訊不足</a:t>
          </a:r>
          <a:r>
            <a:rPr lang="en-US" sz="3600" b="1" dirty="0"/>
            <a:t>/</a:t>
          </a:r>
          <a:r>
            <a:rPr lang="zh-TW" sz="3600" b="1" dirty="0"/>
            <a:t>無知</a:t>
          </a:r>
          <a:endParaRPr lang="en-US" sz="3600" b="1" dirty="0"/>
        </a:p>
      </dgm:t>
    </dgm:pt>
    <dgm:pt modelId="{8AE82D68-02C9-4ECF-9B23-4B1D454DE6E2}" type="parTrans" cxnId="{7984A0E3-F4DB-4898-BD3F-498C218C1D34}">
      <dgm:prSet/>
      <dgm:spPr/>
      <dgm:t>
        <a:bodyPr/>
        <a:lstStyle/>
        <a:p>
          <a:endParaRPr lang="en-US"/>
        </a:p>
      </dgm:t>
    </dgm:pt>
    <dgm:pt modelId="{AF78085C-005F-4A55-B68F-0B1CF3449E20}" type="sibTrans" cxnId="{7984A0E3-F4DB-4898-BD3F-498C218C1D34}">
      <dgm:prSet/>
      <dgm:spPr/>
      <dgm:t>
        <a:bodyPr/>
        <a:lstStyle/>
        <a:p>
          <a:endParaRPr lang="en-US"/>
        </a:p>
      </dgm:t>
    </dgm:pt>
    <dgm:pt modelId="{BFCC038D-1328-4A91-8CC1-4921D33371BD}">
      <dgm:prSet custT="1"/>
      <dgm:spPr>
        <a:noFill/>
      </dgm:spPr>
      <dgm:t>
        <a:bodyPr spcFirstLastPara="0" vert="horz" wrap="square" lIns="80010" tIns="80010" rIns="80010" bIns="80010" numCol="1" spcCol="1270" anchor="ctr" anchorCtr="0"/>
        <a:lstStyle/>
        <a:p>
          <a:r>
            <a:rPr lang="zh-TW" sz="2800" dirty="0">
              <a:solidFill>
                <a:schemeClr val="tx1"/>
              </a:solidFill>
            </a:rPr>
            <a:t>例如</a:t>
          </a:r>
          <a:r>
            <a:rPr lang="en-US" sz="2800" dirty="0">
              <a:solidFill>
                <a:schemeClr val="tx1"/>
              </a:solidFill>
            </a:rPr>
            <a:t>:</a:t>
          </a:r>
          <a:r>
            <a:rPr lang="zh-TW" sz="2800" dirty="0">
              <a:solidFill>
                <a:schemeClr val="tx1"/>
              </a:solidFill>
            </a:rPr>
            <a:t>過去的人認為痲瘋病是宗教道德上犯罪的懲罰</a:t>
          </a:r>
          <a:r>
            <a:rPr lang="zh-HK" altLang="en-US" sz="2800" dirty="0">
              <a:solidFill>
                <a:schemeClr val="tx1"/>
              </a:solidFill>
            </a:rPr>
            <a:t>。</a:t>
          </a:r>
          <a:endParaRPr lang="en-US" sz="2800" dirty="0">
            <a:solidFill>
              <a:srgbClr val="0000FF"/>
            </a:solidFill>
          </a:endParaRPr>
        </a:p>
      </dgm:t>
    </dgm:pt>
    <dgm:pt modelId="{FBF9F800-2546-4AC9-97EC-3F880B635C00}" type="parTrans" cxnId="{CE083404-AB58-4F37-8463-309EDF11E1C9}">
      <dgm:prSet/>
      <dgm:spPr/>
      <dgm:t>
        <a:bodyPr/>
        <a:lstStyle/>
        <a:p>
          <a:endParaRPr lang="en-US"/>
        </a:p>
      </dgm:t>
    </dgm:pt>
    <dgm:pt modelId="{CC6578B3-ABE4-4F77-B6F0-1B606E38BFCD}" type="sibTrans" cxnId="{CE083404-AB58-4F37-8463-309EDF11E1C9}">
      <dgm:prSet/>
      <dgm:spPr/>
      <dgm:t>
        <a:bodyPr/>
        <a:lstStyle/>
        <a:p>
          <a:endParaRPr lang="en-US"/>
        </a:p>
      </dgm:t>
    </dgm:pt>
    <dgm:pt modelId="{A2280748-9EB8-4911-8FA4-7B2DBD0EFB68}">
      <dgm:prSet custT="1"/>
      <dgm:spPr>
        <a:noFill/>
      </dgm:spPr>
      <dgm:t>
        <a:bodyPr/>
        <a:lstStyle/>
        <a:p>
          <a:r>
            <a:rPr lang="zh-TW" sz="2800" kern="1200" dirty="0">
              <a:solidFill>
                <a:schemeClr val="tx1"/>
              </a:solidFill>
            </a:rPr>
            <a:t>你能舉出一個在新型肺炎疫症期間，因資訊不足</a:t>
          </a:r>
          <a:r>
            <a:rPr lang="en-US" sz="2800" kern="1200" dirty="0">
              <a:solidFill>
                <a:schemeClr val="tx1"/>
              </a:solidFill>
            </a:rPr>
            <a:t>/</a:t>
          </a:r>
          <a:r>
            <a:rPr lang="zh-TW" sz="2800" kern="1200" dirty="0">
              <a:solidFill>
                <a:schemeClr val="tx1"/>
              </a:solidFill>
            </a:rPr>
            <a:t>無知而形成的偏見</a:t>
          </a:r>
          <a:r>
            <a:rPr lang="zh-HK" altLang="en-US" sz="2800" kern="1200" dirty="0">
              <a:solidFill>
                <a:prstClr val="black"/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例子</a:t>
          </a:r>
          <a:r>
            <a:rPr lang="zh-TW" sz="2800" kern="1200" dirty="0">
              <a:solidFill>
                <a:schemeClr val="tx1"/>
              </a:solidFill>
            </a:rPr>
            <a:t>嗎</a:t>
          </a:r>
          <a:r>
            <a:rPr lang="en-US" sz="2800" kern="1200" dirty="0">
              <a:solidFill>
                <a:schemeClr val="tx1"/>
              </a:solidFill>
            </a:rPr>
            <a:t>?</a:t>
          </a:r>
        </a:p>
        <a:p>
          <a:endParaRPr lang="en-US" sz="2800" kern="1200" dirty="0">
            <a:solidFill>
              <a:schemeClr val="tx1"/>
            </a:solidFill>
          </a:endParaRPr>
        </a:p>
      </dgm:t>
    </dgm:pt>
    <dgm:pt modelId="{FCF336C8-4827-46BE-AAB8-B3E34A960002}" type="parTrans" cxnId="{C9ECADDA-9E74-4CF7-96C7-4E863602E2BC}">
      <dgm:prSet/>
      <dgm:spPr/>
      <dgm:t>
        <a:bodyPr/>
        <a:lstStyle/>
        <a:p>
          <a:endParaRPr lang="en-US"/>
        </a:p>
      </dgm:t>
    </dgm:pt>
    <dgm:pt modelId="{ADDBAEAF-7309-4D8E-B678-6F18BAAB2F16}" type="sibTrans" cxnId="{C9ECADDA-9E74-4CF7-96C7-4E863602E2BC}">
      <dgm:prSet/>
      <dgm:spPr/>
      <dgm:t>
        <a:bodyPr/>
        <a:lstStyle/>
        <a:p>
          <a:endParaRPr lang="en-US"/>
        </a:p>
      </dgm:t>
    </dgm:pt>
    <dgm:pt modelId="{5031A1EE-2407-4358-898E-E19C7BF4B9F1}" type="pres">
      <dgm:prSet presAssocID="{4963D393-66B8-444E-A03E-2E2A100F3A12}" presName="linear" presStyleCnt="0">
        <dgm:presLayoutVars>
          <dgm:animLvl val="lvl"/>
          <dgm:resizeHandles val="exact"/>
        </dgm:presLayoutVars>
      </dgm:prSet>
      <dgm:spPr/>
    </dgm:pt>
    <dgm:pt modelId="{551985C3-1F66-44BA-A47B-19D384FB995D}" type="pres">
      <dgm:prSet presAssocID="{5CF1919E-F28B-4821-94BB-8D625D23E3AA}" presName="parentText" presStyleLbl="node1" presStyleIdx="0" presStyleCnt="3" custScaleY="95040" custLinFactY="-12277" custLinFactNeighborX="-11" custLinFactNeighborY="-100000">
        <dgm:presLayoutVars>
          <dgm:chMax val="0"/>
          <dgm:bulletEnabled val="1"/>
        </dgm:presLayoutVars>
      </dgm:prSet>
      <dgm:spPr/>
    </dgm:pt>
    <dgm:pt modelId="{A3C7FE0E-93A3-4295-A2A5-71772D54DD23}" type="pres">
      <dgm:prSet presAssocID="{AF78085C-005F-4A55-B68F-0B1CF3449E20}" presName="spacer" presStyleCnt="0"/>
      <dgm:spPr/>
    </dgm:pt>
    <dgm:pt modelId="{9AA2255F-7913-48FB-AD5F-B88C57E9A3E1}" type="pres">
      <dgm:prSet presAssocID="{BFCC038D-1328-4A91-8CC1-4921D33371B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4F12B42-702E-4259-9325-2287B44AFB02}" type="pres">
      <dgm:prSet presAssocID="{CC6578B3-ABE4-4F77-B6F0-1B606E38BFCD}" presName="spacer" presStyleCnt="0"/>
      <dgm:spPr/>
    </dgm:pt>
    <dgm:pt modelId="{7BBA5E5A-F931-4697-8E14-3F2AE40B7A51}" type="pres">
      <dgm:prSet presAssocID="{A2280748-9EB8-4911-8FA4-7B2DBD0EFB6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E083404-AB58-4F37-8463-309EDF11E1C9}" srcId="{4963D393-66B8-444E-A03E-2E2A100F3A12}" destId="{BFCC038D-1328-4A91-8CC1-4921D33371BD}" srcOrd="1" destOrd="0" parTransId="{FBF9F800-2546-4AC9-97EC-3F880B635C00}" sibTransId="{CC6578B3-ABE4-4F77-B6F0-1B606E38BFCD}"/>
    <dgm:cxn modelId="{35C34E4B-93ED-4875-A3D7-0D0328242400}" type="presOf" srcId="{4963D393-66B8-444E-A03E-2E2A100F3A12}" destId="{5031A1EE-2407-4358-898E-E19C7BF4B9F1}" srcOrd="0" destOrd="0" presId="urn:microsoft.com/office/officeart/2005/8/layout/vList2"/>
    <dgm:cxn modelId="{6BC6C871-6F39-4588-9491-5B8B2B79377A}" type="presOf" srcId="{A2280748-9EB8-4911-8FA4-7B2DBD0EFB68}" destId="{7BBA5E5A-F931-4697-8E14-3F2AE40B7A51}" srcOrd="0" destOrd="0" presId="urn:microsoft.com/office/officeart/2005/8/layout/vList2"/>
    <dgm:cxn modelId="{EA173A52-4310-44E8-AFA2-C58DBEA19763}" type="presOf" srcId="{BFCC038D-1328-4A91-8CC1-4921D33371BD}" destId="{9AA2255F-7913-48FB-AD5F-B88C57E9A3E1}" srcOrd="0" destOrd="0" presId="urn:microsoft.com/office/officeart/2005/8/layout/vList2"/>
    <dgm:cxn modelId="{FE7D0173-80AD-4EC3-ACC6-1C4889A95DDE}" type="presOf" srcId="{5CF1919E-F28B-4821-94BB-8D625D23E3AA}" destId="{551985C3-1F66-44BA-A47B-19D384FB995D}" srcOrd="0" destOrd="0" presId="urn:microsoft.com/office/officeart/2005/8/layout/vList2"/>
    <dgm:cxn modelId="{C9ECADDA-9E74-4CF7-96C7-4E863602E2BC}" srcId="{4963D393-66B8-444E-A03E-2E2A100F3A12}" destId="{A2280748-9EB8-4911-8FA4-7B2DBD0EFB68}" srcOrd="2" destOrd="0" parTransId="{FCF336C8-4827-46BE-AAB8-B3E34A960002}" sibTransId="{ADDBAEAF-7309-4D8E-B678-6F18BAAB2F16}"/>
    <dgm:cxn modelId="{7984A0E3-F4DB-4898-BD3F-498C218C1D34}" srcId="{4963D393-66B8-444E-A03E-2E2A100F3A12}" destId="{5CF1919E-F28B-4821-94BB-8D625D23E3AA}" srcOrd="0" destOrd="0" parTransId="{8AE82D68-02C9-4ECF-9B23-4B1D454DE6E2}" sibTransId="{AF78085C-005F-4A55-B68F-0B1CF3449E20}"/>
    <dgm:cxn modelId="{F5BDA78A-5D2E-4443-873A-931FF93E38F9}" type="presParOf" srcId="{5031A1EE-2407-4358-898E-E19C7BF4B9F1}" destId="{551985C3-1F66-44BA-A47B-19D384FB995D}" srcOrd="0" destOrd="0" presId="urn:microsoft.com/office/officeart/2005/8/layout/vList2"/>
    <dgm:cxn modelId="{22E4FE65-7618-49A4-AA41-2D143479E725}" type="presParOf" srcId="{5031A1EE-2407-4358-898E-E19C7BF4B9F1}" destId="{A3C7FE0E-93A3-4295-A2A5-71772D54DD23}" srcOrd="1" destOrd="0" presId="urn:microsoft.com/office/officeart/2005/8/layout/vList2"/>
    <dgm:cxn modelId="{166F1AD5-015A-4229-AF53-A158187B5678}" type="presParOf" srcId="{5031A1EE-2407-4358-898E-E19C7BF4B9F1}" destId="{9AA2255F-7913-48FB-AD5F-B88C57E9A3E1}" srcOrd="2" destOrd="0" presId="urn:microsoft.com/office/officeart/2005/8/layout/vList2"/>
    <dgm:cxn modelId="{5F4FF1E7-521B-424A-BCC2-CB91D025B50F}" type="presParOf" srcId="{5031A1EE-2407-4358-898E-E19C7BF4B9F1}" destId="{44F12B42-702E-4259-9325-2287B44AFB02}" srcOrd="3" destOrd="0" presId="urn:microsoft.com/office/officeart/2005/8/layout/vList2"/>
    <dgm:cxn modelId="{D34CA651-6D7D-4D58-A78A-6D0F90FC1238}" type="presParOf" srcId="{5031A1EE-2407-4358-898E-E19C7BF4B9F1}" destId="{7BBA5E5A-F931-4697-8E14-3F2AE40B7A5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3840C4-9FF3-4948-B68D-832D13B085C8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CE5FCA-900F-4842-A0F9-81C88AEBDD91}">
      <dgm:prSet custT="1"/>
      <dgm:spPr>
        <a:solidFill>
          <a:schemeClr val="accent2"/>
        </a:solidFill>
      </dgm:spPr>
      <dgm:t>
        <a:bodyPr/>
        <a:lstStyle/>
        <a:p>
          <a:r>
            <a:rPr lang="zh-TW" sz="3600" b="1" dirty="0"/>
            <a:t>感到威脅</a:t>
          </a:r>
          <a:r>
            <a:rPr lang="en-US" sz="3600" b="1" dirty="0"/>
            <a:t>/</a:t>
          </a:r>
          <a:r>
            <a:rPr lang="zh-TW" sz="3600" b="1" dirty="0"/>
            <a:t>恐懼</a:t>
          </a:r>
          <a:endParaRPr lang="en-US" sz="3600" b="1" dirty="0"/>
        </a:p>
      </dgm:t>
    </dgm:pt>
    <dgm:pt modelId="{B4C14907-57BE-43BE-8F37-66326314ED0B}" type="parTrans" cxnId="{FB9EB73F-0DD0-4AA0-8DD3-4077170AD8AE}">
      <dgm:prSet/>
      <dgm:spPr/>
      <dgm:t>
        <a:bodyPr/>
        <a:lstStyle/>
        <a:p>
          <a:endParaRPr lang="en-US"/>
        </a:p>
      </dgm:t>
    </dgm:pt>
    <dgm:pt modelId="{D13DD2C4-66F2-4E98-89BF-70FE055DF576}" type="sibTrans" cxnId="{FB9EB73F-0DD0-4AA0-8DD3-4077170AD8AE}">
      <dgm:prSet/>
      <dgm:spPr/>
      <dgm:t>
        <a:bodyPr/>
        <a:lstStyle/>
        <a:p>
          <a:endParaRPr lang="en-US"/>
        </a:p>
      </dgm:t>
    </dgm:pt>
    <dgm:pt modelId="{E5C9674A-AEC6-42D9-AC5B-60739A5FE1C6}">
      <dgm:prSet custT="1"/>
      <dgm:spPr/>
      <dgm:t>
        <a:bodyPr/>
        <a:lstStyle/>
        <a:p>
          <a:pPr>
            <a:buNone/>
          </a:pPr>
          <a:r>
            <a:rPr lang="zh-TW" sz="2800" kern="1200" dirty="0">
              <a:solidFill>
                <a:schemeClr val="tx1"/>
              </a:solidFill>
            </a:rPr>
            <a:t>在過去，有</a:t>
          </a:r>
          <a:r>
            <a:rPr lang="zh-TW" altLang="en-US" sz="2800" kern="1200" dirty="0">
              <a:solidFill>
                <a:schemeClr val="tx1"/>
              </a:solidFill>
            </a:rPr>
            <a:t>時外來</a:t>
          </a:r>
          <a:r>
            <a:rPr lang="zh-TW" sz="2800" kern="1200" dirty="0">
              <a:solidFill>
                <a:schemeClr val="tx1"/>
              </a:solidFill>
            </a:rPr>
            <a:t>移民在不同領域</a:t>
          </a:r>
          <a:r>
            <a:rPr lang="zh-TW" altLang="en-US" sz="2800" kern="1200" dirty="0">
              <a:solidFill>
                <a:schemeClr val="tx1"/>
              </a:solidFill>
            </a:rPr>
            <a:t>有</a:t>
          </a:r>
          <a:r>
            <a:rPr lang="zh-TW" sz="2800" kern="1200" dirty="0">
              <a:solidFill>
                <a:schemeClr val="tx1"/>
              </a:solidFill>
            </a:rPr>
            <a:t>觸目發展</a:t>
          </a:r>
          <a:r>
            <a:rPr lang="zh-TW" altLang="en-US" sz="2800" kern="1200" dirty="0">
              <a:solidFill>
                <a:schemeClr val="tx1"/>
              </a:solidFill>
            </a:rPr>
            <a:t>，當地人或會</a:t>
          </a:r>
          <a:r>
            <a:rPr lang="zh-TW" sz="2800" kern="1200" dirty="0">
              <a:solidFill>
                <a:schemeClr val="tx1"/>
              </a:solidFill>
            </a:rPr>
            <a:t>挑</a:t>
          </a:r>
          <a:r>
            <a:rPr lang="zh-TW" altLang="en-US" sz="2800" kern="1200" dirty="0">
              <a:solidFill>
                <a:schemeClr val="tx1"/>
              </a:solidFill>
            </a:rPr>
            <a:t>起偏見歧視或</a:t>
          </a:r>
          <a:r>
            <a:rPr lang="zh-TW" sz="2800" kern="1200" dirty="0">
              <a:solidFill>
                <a:schemeClr val="tx1"/>
              </a:solidFill>
            </a:rPr>
            <a:t>排外情緒</a:t>
          </a:r>
          <a:r>
            <a:rPr lang="zh-TW" altLang="en-US" sz="2800" kern="1200" dirty="0">
              <a:solidFill>
                <a:schemeClr val="tx1"/>
              </a:solidFill>
            </a:rPr>
            <a:t>針對他們</a:t>
          </a:r>
          <a:r>
            <a:rPr lang="zh-TW" sz="2800" kern="1200" dirty="0">
              <a:solidFill>
                <a:schemeClr val="tx1"/>
              </a:solidFill>
            </a:rPr>
            <a:t>。</a:t>
          </a:r>
          <a:endParaRPr lang="en-US" sz="2800" kern="1200" dirty="0">
            <a:solidFill>
              <a:schemeClr val="tx1"/>
            </a:solidFill>
          </a:endParaRPr>
        </a:p>
      </dgm:t>
    </dgm:pt>
    <dgm:pt modelId="{0FFA5AE5-544A-463C-8412-3981DC70BEE3}" type="parTrans" cxnId="{5236AECC-8CA7-4D5B-B435-963EC0000719}">
      <dgm:prSet/>
      <dgm:spPr/>
      <dgm:t>
        <a:bodyPr/>
        <a:lstStyle/>
        <a:p>
          <a:endParaRPr lang="en-US"/>
        </a:p>
      </dgm:t>
    </dgm:pt>
    <dgm:pt modelId="{C4C5B899-2D89-4D2B-ABFF-F184651A93FE}" type="sibTrans" cxnId="{5236AECC-8CA7-4D5B-B435-963EC0000719}">
      <dgm:prSet/>
      <dgm:spPr/>
      <dgm:t>
        <a:bodyPr/>
        <a:lstStyle/>
        <a:p>
          <a:endParaRPr lang="en-US"/>
        </a:p>
      </dgm:t>
    </dgm:pt>
    <dgm:pt modelId="{3ED4F1D8-817B-4E31-A7A5-432ADB1B29FF}">
      <dgm:prSet custT="1"/>
      <dgm:spPr/>
      <dgm:t>
        <a:bodyPr/>
        <a:lstStyle/>
        <a:p>
          <a:pPr>
            <a:buNone/>
          </a:pPr>
          <a:r>
            <a:rPr lang="zh-TW" sz="2800" kern="1200" dirty="0"/>
            <a:t>你能舉出一個相關的</a:t>
          </a:r>
          <a:r>
            <a:rPr lang="zh-TW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歷史</a:t>
          </a:r>
          <a:r>
            <a:rPr lang="zh-TW" sz="2800" kern="1200" dirty="0"/>
            <a:t>事例嗎</a:t>
          </a:r>
          <a:r>
            <a:rPr lang="en-US" sz="2800" kern="1200" dirty="0"/>
            <a:t>?</a:t>
          </a:r>
          <a:endParaRPr lang="en-US" sz="2800" kern="1200" dirty="0">
            <a:solidFill>
              <a:srgbClr val="FF0000"/>
            </a:solidFill>
          </a:endParaRPr>
        </a:p>
      </dgm:t>
    </dgm:pt>
    <dgm:pt modelId="{4A84A9B8-95AE-4DB3-8AE0-835AB6942CEB}" type="parTrans" cxnId="{5BAD0664-8207-4835-9075-9B3E39C38A6D}">
      <dgm:prSet/>
      <dgm:spPr/>
    </dgm:pt>
    <dgm:pt modelId="{707447B0-58DC-46A2-BA46-5EB916062518}" type="sibTrans" cxnId="{5BAD0664-8207-4835-9075-9B3E39C38A6D}">
      <dgm:prSet/>
      <dgm:spPr/>
    </dgm:pt>
    <dgm:pt modelId="{FBEF310C-CE01-46D5-BF5F-79B7EF0E4E9F}" type="pres">
      <dgm:prSet presAssocID="{BB3840C4-9FF3-4948-B68D-832D13B085C8}" presName="linear" presStyleCnt="0">
        <dgm:presLayoutVars>
          <dgm:animLvl val="lvl"/>
          <dgm:resizeHandles val="exact"/>
        </dgm:presLayoutVars>
      </dgm:prSet>
      <dgm:spPr/>
    </dgm:pt>
    <dgm:pt modelId="{4D6386B7-5123-4E24-9689-AB40957B2364}" type="pres">
      <dgm:prSet presAssocID="{A4CE5FCA-900F-4842-A0F9-81C88AEBDD91}" presName="parentText" presStyleLbl="node1" presStyleIdx="0" presStyleCnt="1" custScaleY="88757" custLinFactNeighborX="-11" custLinFactNeighborY="-20494">
        <dgm:presLayoutVars>
          <dgm:chMax val="0"/>
          <dgm:bulletEnabled val="1"/>
        </dgm:presLayoutVars>
      </dgm:prSet>
      <dgm:spPr/>
    </dgm:pt>
    <dgm:pt modelId="{CF5A8521-16D6-4954-8BB0-D3D6A54174CF}" type="pres">
      <dgm:prSet presAssocID="{A4CE5FCA-900F-4842-A0F9-81C88AEBDD9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B9EB73F-0DD0-4AA0-8DD3-4077170AD8AE}" srcId="{BB3840C4-9FF3-4948-B68D-832D13B085C8}" destId="{A4CE5FCA-900F-4842-A0F9-81C88AEBDD91}" srcOrd="0" destOrd="0" parTransId="{B4C14907-57BE-43BE-8F37-66326314ED0B}" sibTransId="{D13DD2C4-66F2-4E98-89BF-70FE055DF576}"/>
    <dgm:cxn modelId="{5BAD0664-8207-4835-9075-9B3E39C38A6D}" srcId="{A4CE5FCA-900F-4842-A0F9-81C88AEBDD91}" destId="{3ED4F1D8-817B-4E31-A7A5-432ADB1B29FF}" srcOrd="1" destOrd="0" parTransId="{4A84A9B8-95AE-4DB3-8AE0-835AB6942CEB}" sibTransId="{707447B0-58DC-46A2-BA46-5EB916062518}"/>
    <dgm:cxn modelId="{7BEBC467-C126-4B63-A750-9B44FB12A39C}" type="presOf" srcId="{E5C9674A-AEC6-42D9-AC5B-60739A5FE1C6}" destId="{CF5A8521-16D6-4954-8BB0-D3D6A54174CF}" srcOrd="0" destOrd="0" presId="urn:microsoft.com/office/officeart/2005/8/layout/vList2"/>
    <dgm:cxn modelId="{39F68875-0F54-4536-8A86-35789D7F87AF}" type="presOf" srcId="{A4CE5FCA-900F-4842-A0F9-81C88AEBDD91}" destId="{4D6386B7-5123-4E24-9689-AB40957B2364}" srcOrd="0" destOrd="0" presId="urn:microsoft.com/office/officeart/2005/8/layout/vList2"/>
    <dgm:cxn modelId="{CED17A87-1B72-4F34-9674-FA68D7E0C327}" type="presOf" srcId="{3ED4F1D8-817B-4E31-A7A5-432ADB1B29FF}" destId="{CF5A8521-16D6-4954-8BB0-D3D6A54174CF}" srcOrd="0" destOrd="1" presId="urn:microsoft.com/office/officeart/2005/8/layout/vList2"/>
    <dgm:cxn modelId="{33BFBEAD-9789-4A57-9EC2-695D844597C6}" type="presOf" srcId="{BB3840C4-9FF3-4948-B68D-832D13B085C8}" destId="{FBEF310C-CE01-46D5-BF5F-79B7EF0E4E9F}" srcOrd="0" destOrd="0" presId="urn:microsoft.com/office/officeart/2005/8/layout/vList2"/>
    <dgm:cxn modelId="{5236AECC-8CA7-4D5B-B435-963EC0000719}" srcId="{A4CE5FCA-900F-4842-A0F9-81C88AEBDD91}" destId="{E5C9674A-AEC6-42D9-AC5B-60739A5FE1C6}" srcOrd="0" destOrd="0" parTransId="{0FFA5AE5-544A-463C-8412-3981DC70BEE3}" sibTransId="{C4C5B899-2D89-4D2B-ABFF-F184651A93FE}"/>
    <dgm:cxn modelId="{E0B2095F-7A77-4A89-A2BC-E7946CC00DC2}" type="presParOf" srcId="{FBEF310C-CE01-46D5-BF5F-79B7EF0E4E9F}" destId="{4D6386B7-5123-4E24-9689-AB40957B2364}" srcOrd="0" destOrd="0" presId="urn:microsoft.com/office/officeart/2005/8/layout/vList2"/>
    <dgm:cxn modelId="{36AFD090-F97F-45FB-A6B8-27F308417A90}" type="presParOf" srcId="{FBEF310C-CE01-46D5-BF5F-79B7EF0E4E9F}" destId="{CF5A8521-16D6-4954-8BB0-D3D6A54174C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C1CB50-30E1-41C9-910D-BE979C1564F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7BD5328-7E2A-4EED-90BF-C972AAB71C9E}">
      <dgm:prSet/>
      <dgm:spPr/>
      <dgm:t>
        <a:bodyPr/>
        <a:lstStyle/>
        <a:p>
          <a:r>
            <a:rPr lang="zh-TW" b="1" dirty="0"/>
            <a:t>藉建構出一個受針對的社群來建立自己的身份和優越感</a:t>
          </a:r>
          <a:endParaRPr lang="en-US" b="1" dirty="0"/>
        </a:p>
      </dgm:t>
    </dgm:pt>
    <dgm:pt modelId="{2D697999-DAB9-40BF-8E16-20E9A6DAD551}" type="parTrans" cxnId="{6D4A5368-4B1E-4472-BB8C-D457F0FD89F3}">
      <dgm:prSet/>
      <dgm:spPr/>
      <dgm:t>
        <a:bodyPr/>
        <a:lstStyle/>
        <a:p>
          <a:endParaRPr lang="en-US"/>
        </a:p>
      </dgm:t>
    </dgm:pt>
    <dgm:pt modelId="{E6F35975-6A2D-4493-BBF4-C5990C906120}" type="sibTrans" cxnId="{6D4A5368-4B1E-4472-BB8C-D457F0FD89F3}">
      <dgm:prSet/>
      <dgm:spPr/>
      <dgm:t>
        <a:bodyPr/>
        <a:lstStyle/>
        <a:p>
          <a:endParaRPr lang="en-US"/>
        </a:p>
      </dgm:t>
    </dgm:pt>
    <dgm:pt modelId="{121DBF71-13D7-45F5-BC5E-8B2B9683BC1E}">
      <dgm:prSet/>
      <dgm:spPr>
        <a:solidFill>
          <a:schemeClr val="bg1"/>
        </a:solidFill>
      </dgm:spPr>
      <dgm:t>
        <a:bodyPr/>
        <a:lstStyle/>
        <a:p>
          <a:r>
            <a:rPr lang="zh-TW" dirty="0">
              <a:solidFill>
                <a:schemeClr val="tx1"/>
              </a:solidFill>
            </a:rPr>
            <a:t>你留意一下</a:t>
          </a:r>
          <a:r>
            <a:rPr lang="en-US" dirty="0">
              <a:solidFill>
                <a:schemeClr val="tx1"/>
              </a:solidFill>
            </a:rPr>
            <a:t>: </a:t>
          </a:r>
          <a:r>
            <a:rPr lang="zh-TW" dirty="0">
              <a:solidFill>
                <a:schemeClr val="tx1"/>
              </a:solidFill>
            </a:rPr>
            <a:t>當人用「他們」一詞描述疫區情況的時候，是否有以上的作用</a:t>
          </a:r>
          <a:r>
            <a:rPr lang="en-US" dirty="0">
              <a:solidFill>
                <a:schemeClr val="tx1"/>
              </a:solidFill>
            </a:rPr>
            <a:t>?</a:t>
          </a:r>
        </a:p>
      </dgm:t>
    </dgm:pt>
    <dgm:pt modelId="{1B3FD1F1-1FCB-4398-B315-11313D3FA895}" type="parTrans" cxnId="{97486720-D509-45DC-822F-06BD44378864}">
      <dgm:prSet/>
      <dgm:spPr/>
      <dgm:t>
        <a:bodyPr/>
        <a:lstStyle/>
        <a:p>
          <a:endParaRPr lang="en-US"/>
        </a:p>
      </dgm:t>
    </dgm:pt>
    <dgm:pt modelId="{28A637F4-3729-4F64-912C-99BFE20A4AA4}" type="sibTrans" cxnId="{97486720-D509-45DC-822F-06BD44378864}">
      <dgm:prSet/>
      <dgm:spPr/>
      <dgm:t>
        <a:bodyPr/>
        <a:lstStyle/>
        <a:p>
          <a:endParaRPr lang="en-US"/>
        </a:p>
      </dgm:t>
    </dgm:pt>
    <dgm:pt modelId="{095C3B7F-169D-4654-93B4-2A833677AE7F}" type="pres">
      <dgm:prSet presAssocID="{36C1CB50-30E1-41C9-910D-BE979C1564F4}" presName="linear" presStyleCnt="0">
        <dgm:presLayoutVars>
          <dgm:animLvl val="lvl"/>
          <dgm:resizeHandles val="exact"/>
        </dgm:presLayoutVars>
      </dgm:prSet>
      <dgm:spPr/>
    </dgm:pt>
    <dgm:pt modelId="{573EC9F9-A3F3-4028-8746-65983ACAA7FC}" type="pres">
      <dgm:prSet presAssocID="{17BD5328-7E2A-4EED-90BF-C972AAB71C9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9194FA8-348C-47AB-BFA5-86D1C3382D86}" type="pres">
      <dgm:prSet presAssocID="{E6F35975-6A2D-4493-BBF4-C5990C906120}" presName="spacer" presStyleCnt="0"/>
      <dgm:spPr/>
    </dgm:pt>
    <dgm:pt modelId="{A5312794-3F62-4FCD-B322-53647EFA9C25}" type="pres">
      <dgm:prSet presAssocID="{121DBF71-13D7-45F5-BC5E-8B2B9683BC1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7486720-D509-45DC-822F-06BD44378864}" srcId="{36C1CB50-30E1-41C9-910D-BE979C1564F4}" destId="{121DBF71-13D7-45F5-BC5E-8B2B9683BC1E}" srcOrd="1" destOrd="0" parTransId="{1B3FD1F1-1FCB-4398-B315-11313D3FA895}" sibTransId="{28A637F4-3729-4F64-912C-99BFE20A4AA4}"/>
    <dgm:cxn modelId="{43DCD442-9E3C-4493-9BD7-4E2308904C5E}" type="presOf" srcId="{121DBF71-13D7-45F5-BC5E-8B2B9683BC1E}" destId="{A5312794-3F62-4FCD-B322-53647EFA9C25}" srcOrd="0" destOrd="0" presId="urn:microsoft.com/office/officeart/2005/8/layout/vList2"/>
    <dgm:cxn modelId="{6D4A5368-4B1E-4472-BB8C-D457F0FD89F3}" srcId="{36C1CB50-30E1-41C9-910D-BE979C1564F4}" destId="{17BD5328-7E2A-4EED-90BF-C972AAB71C9E}" srcOrd="0" destOrd="0" parTransId="{2D697999-DAB9-40BF-8E16-20E9A6DAD551}" sibTransId="{E6F35975-6A2D-4493-BBF4-C5990C906120}"/>
    <dgm:cxn modelId="{1425F8C0-A794-4D34-9FAE-AC1B031E5201}" type="presOf" srcId="{17BD5328-7E2A-4EED-90BF-C972AAB71C9E}" destId="{573EC9F9-A3F3-4028-8746-65983ACAA7FC}" srcOrd="0" destOrd="0" presId="urn:microsoft.com/office/officeart/2005/8/layout/vList2"/>
    <dgm:cxn modelId="{DE7BABF0-FDB2-4DCF-BA14-A955D23CFB19}" type="presOf" srcId="{36C1CB50-30E1-41C9-910D-BE979C1564F4}" destId="{095C3B7F-169D-4654-93B4-2A833677AE7F}" srcOrd="0" destOrd="0" presId="urn:microsoft.com/office/officeart/2005/8/layout/vList2"/>
    <dgm:cxn modelId="{A9544122-4D26-473C-A537-CA7160715809}" type="presParOf" srcId="{095C3B7F-169D-4654-93B4-2A833677AE7F}" destId="{573EC9F9-A3F3-4028-8746-65983ACAA7FC}" srcOrd="0" destOrd="0" presId="urn:microsoft.com/office/officeart/2005/8/layout/vList2"/>
    <dgm:cxn modelId="{8F87CDA8-C43E-4171-8149-F3A01E76B4DB}" type="presParOf" srcId="{095C3B7F-169D-4654-93B4-2A833677AE7F}" destId="{C9194FA8-348C-47AB-BFA5-86D1C3382D86}" srcOrd="1" destOrd="0" presId="urn:microsoft.com/office/officeart/2005/8/layout/vList2"/>
    <dgm:cxn modelId="{0C5F1612-B0B7-4FFE-AE6E-0E3B47B54D3A}" type="presParOf" srcId="{095C3B7F-169D-4654-93B4-2A833677AE7F}" destId="{A5312794-3F62-4FCD-B322-53647EFA9C2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8C1508-48AC-4465-99E6-17128BEA517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A4B7659-7F60-453C-BEFE-B34EFDB43F7C}">
      <dgm:prSet custT="1"/>
      <dgm:spPr>
        <a:solidFill>
          <a:srgbClr val="00B050"/>
        </a:solidFill>
      </dgm:spPr>
      <dgm:t>
        <a:bodyPr/>
        <a:lstStyle/>
        <a:p>
          <a:r>
            <a:rPr lang="zh-TW" sz="3600" b="1" dirty="0"/>
            <a:t>防礙人類進步</a:t>
          </a:r>
          <a:endParaRPr lang="en-US" sz="3600" b="1" dirty="0"/>
        </a:p>
      </dgm:t>
    </dgm:pt>
    <dgm:pt modelId="{A8849271-6B84-4D51-A0EB-8FE4C794CB2F}" type="parTrans" cxnId="{216635C1-F002-429E-8700-147AA404273A}">
      <dgm:prSet/>
      <dgm:spPr/>
      <dgm:t>
        <a:bodyPr/>
        <a:lstStyle/>
        <a:p>
          <a:endParaRPr lang="en-US"/>
        </a:p>
      </dgm:t>
    </dgm:pt>
    <dgm:pt modelId="{1D51E6CD-51D8-4B6C-BCFF-CEF0F5140015}" type="sibTrans" cxnId="{216635C1-F002-429E-8700-147AA404273A}">
      <dgm:prSet/>
      <dgm:spPr/>
      <dgm:t>
        <a:bodyPr/>
        <a:lstStyle/>
        <a:p>
          <a:endParaRPr lang="en-US"/>
        </a:p>
      </dgm:t>
    </dgm:pt>
    <dgm:pt modelId="{5C320247-E925-43A3-8FE7-1D3A1F9E6394}">
      <dgm:prSet custT="1"/>
      <dgm:spPr/>
      <dgm:t>
        <a:bodyPr/>
        <a:lstStyle/>
        <a:p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受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偏見與歧視</a:t>
          </a:r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的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社群</a:t>
          </a:r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難以發揮所長</a:t>
          </a:r>
          <a:r>
            <a:rPr lang="zh-TW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貢獻</a:t>
          </a:r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社會。</a:t>
          </a:r>
          <a:endParaRPr lang="en-US" sz="2400" kern="1200" dirty="0">
            <a:solidFill>
              <a:srgbClr val="0000FF"/>
            </a:solidFill>
          </a:endParaRPr>
        </a:p>
      </dgm:t>
    </dgm:pt>
    <dgm:pt modelId="{9A2842F9-500C-404E-BDC9-F3AF8FF0AFE8}" type="parTrans" cxnId="{DDF3D48E-A498-4671-A5D5-C0FC5B0A8BB0}">
      <dgm:prSet/>
      <dgm:spPr/>
      <dgm:t>
        <a:bodyPr/>
        <a:lstStyle/>
        <a:p>
          <a:endParaRPr lang="en-US"/>
        </a:p>
      </dgm:t>
    </dgm:pt>
    <dgm:pt modelId="{005B50CE-912D-4BA3-96C0-885048485FE7}" type="sibTrans" cxnId="{DDF3D48E-A498-4671-A5D5-C0FC5B0A8BB0}">
      <dgm:prSet/>
      <dgm:spPr/>
      <dgm:t>
        <a:bodyPr/>
        <a:lstStyle/>
        <a:p>
          <a:endParaRPr lang="en-US"/>
        </a:p>
      </dgm:t>
    </dgm:pt>
    <dgm:pt modelId="{BC433639-7C67-4D12-A483-F50682B6C426}">
      <dgm:prSet custT="1"/>
      <dgm:spPr/>
      <dgm:t>
        <a:bodyPr/>
        <a:lstStyle/>
        <a:p>
          <a:r>
            <a:rPr lang="zh-TW" sz="2400" kern="1200" dirty="0"/>
            <a:t>不少偉大的人物都有弱勢社群的背景</a:t>
          </a:r>
          <a:r>
            <a:rPr lang="zh-HK" altLang="en-US" sz="2400" kern="1200" dirty="0"/>
            <a:t>，</a:t>
          </a:r>
          <a:r>
            <a:rPr lang="zh-TW" sz="2400" kern="1200" dirty="0"/>
            <a:t>如科學家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霍金</a:t>
          </a:r>
          <a:r>
            <a:rPr lang="en-US" alt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 </a:t>
          </a:r>
          <a:r>
            <a:rPr lang="en-H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(Stephen Hawking)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、音樂家舒曼</a:t>
          </a:r>
          <a:r>
            <a:rPr lang="en-US" alt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 </a:t>
          </a:r>
          <a:r>
            <a:rPr lang="en-H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(Robert Schumann)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、電腦先驅杜林 </a:t>
          </a:r>
          <a:r>
            <a:rPr lang="en-H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(Alan Turing)</a:t>
          </a:r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等。</a:t>
          </a:r>
          <a:r>
            <a:rPr lang="zh-TW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可幸他</a:t>
          </a:r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們衝破障礙</a:t>
          </a:r>
          <a:r>
            <a:rPr lang="zh-TW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為人類作出了貢獻。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你能搜尋出他們生前受到什麼弱勢條件的挑戰和作出什麼貢獻嗎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?</a:t>
          </a:r>
        </a:p>
      </dgm:t>
    </dgm:pt>
    <dgm:pt modelId="{919417BE-5A1E-43EF-9555-52E122CEF102}" type="parTrans" cxnId="{E2BD6A7F-2F4C-4CE8-9134-3B9B2AF0E601}">
      <dgm:prSet/>
      <dgm:spPr/>
      <dgm:t>
        <a:bodyPr/>
        <a:lstStyle/>
        <a:p>
          <a:endParaRPr lang="en-US"/>
        </a:p>
      </dgm:t>
    </dgm:pt>
    <dgm:pt modelId="{F8ED3646-0702-4614-9A43-A5663DBEFF6D}" type="sibTrans" cxnId="{E2BD6A7F-2F4C-4CE8-9134-3B9B2AF0E601}">
      <dgm:prSet/>
      <dgm:spPr/>
      <dgm:t>
        <a:bodyPr/>
        <a:lstStyle/>
        <a:p>
          <a:endParaRPr lang="en-US"/>
        </a:p>
      </dgm:t>
    </dgm:pt>
    <dgm:pt modelId="{25C3398D-84CB-4C93-A97A-8A6362211968}" type="pres">
      <dgm:prSet presAssocID="{1C8C1508-48AC-4465-99E6-17128BEA5176}" presName="linear" presStyleCnt="0">
        <dgm:presLayoutVars>
          <dgm:animLvl val="lvl"/>
          <dgm:resizeHandles val="exact"/>
        </dgm:presLayoutVars>
      </dgm:prSet>
      <dgm:spPr/>
    </dgm:pt>
    <dgm:pt modelId="{1847F0B2-9FFD-4066-9EAD-DC4FD909D5D3}" type="pres">
      <dgm:prSet presAssocID="{0A4B7659-7F60-453C-BEFE-B34EFDB43F7C}" presName="parentText" presStyleLbl="node1" presStyleIdx="0" presStyleCnt="1" custScaleY="98619" custLinFactNeighborY="-58000">
        <dgm:presLayoutVars>
          <dgm:chMax val="0"/>
          <dgm:bulletEnabled val="1"/>
        </dgm:presLayoutVars>
      </dgm:prSet>
      <dgm:spPr/>
    </dgm:pt>
    <dgm:pt modelId="{EF5101A2-725C-4CC4-B7E7-BBDFC402FBCB}" type="pres">
      <dgm:prSet presAssocID="{0A4B7659-7F60-453C-BEFE-B34EFDB43F7C}" presName="childText" presStyleLbl="revTx" presStyleIdx="0" presStyleCnt="1" custScaleY="152865" custLinFactNeighborY="28706">
        <dgm:presLayoutVars>
          <dgm:bulletEnabled val="1"/>
        </dgm:presLayoutVars>
      </dgm:prSet>
      <dgm:spPr/>
    </dgm:pt>
  </dgm:ptLst>
  <dgm:cxnLst>
    <dgm:cxn modelId="{DDBDB764-5D8C-4CFF-89A3-63E2B234FF36}" type="presOf" srcId="{1C8C1508-48AC-4465-99E6-17128BEA5176}" destId="{25C3398D-84CB-4C93-A97A-8A6362211968}" srcOrd="0" destOrd="0" presId="urn:microsoft.com/office/officeart/2005/8/layout/vList2"/>
    <dgm:cxn modelId="{331CC57E-A09E-40FF-B399-4F07130484A2}" type="presOf" srcId="{0A4B7659-7F60-453C-BEFE-B34EFDB43F7C}" destId="{1847F0B2-9FFD-4066-9EAD-DC4FD909D5D3}" srcOrd="0" destOrd="0" presId="urn:microsoft.com/office/officeart/2005/8/layout/vList2"/>
    <dgm:cxn modelId="{E2BD6A7F-2F4C-4CE8-9134-3B9B2AF0E601}" srcId="{0A4B7659-7F60-453C-BEFE-B34EFDB43F7C}" destId="{BC433639-7C67-4D12-A483-F50682B6C426}" srcOrd="1" destOrd="0" parTransId="{919417BE-5A1E-43EF-9555-52E122CEF102}" sibTransId="{F8ED3646-0702-4614-9A43-A5663DBEFF6D}"/>
    <dgm:cxn modelId="{DDF3D48E-A498-4671-A5D5-C0FC5B0A8BB0}" srcId="{0A4B7659-7F60-453C-BEFE-B34EFDB43F7C}" destId="{5C320247-E925-43A3-8FE7-1D3A1F9E6394}" srcOrd="0" destOrd="0" parTransId="{9A2842F9-500C-404E-BDC9-F3AF8FF0AFE8}" sibTransId="{005B50CE-912D-4BA3-96C0-885048485FE7}"/>
    <dgm:cxn modelId="{866322B4-267E-4B43-BC7C-5F727CF97055}" type="presOf" srcId="{5C320247-E925-43A3-8FE7-1D3A1F9E6394}" destId="{EF5101A2-725C-4CC4-B7E7-BBDFC402FBCB}" srcOrd="0" destOrd="0" presId="urn:microsoft.com/office/officeart/2005/8/layout/vList2"/>
    <dgm:cxn modelId="{216635C1-F002-429E-8700-147AA404273A}" srcId="{1C8C1508-48AC-4465-99E6-17128BEA5176}" destId="{0A4B7659-7F60-453C-BEFE-B34EFDB43F7C}" srcOrd="0" destOrd="0" parTransId="{A8849271-6B84-4D51-A0EB-8FE4C794CB2F}" sibTransId="{1D51E6CD-51D8-4B6C-BCFF-CEF0F5140015}"/>
    <dgm:cxn modelId="{0EE5D8E9-8EFC-4EEA-AEB5-D3FFB93D45F9}" type="presOf" srcId="{BC433639-7C67-4D12-A483-F50682B6C426}" destId="{EF5101A2-725C-4CC4-B7E7-BBDFC402FBCB}" srcOrd="0" destOrd="1" presId="urn:microsoft.com/office/officeart/2005/8/layout/vList2"/>
    <dgm:cxn modelId="{4DC3C91C-EE52-4D7C-AE5A-B4793C130005}" type="presParOf" srcId="{25C3398D-84CB-4C93-A97A-8A6362211968}" destId="{1847F0B2-9FFD-4066-9EAD-DC4FD909D5D3}" srcOrd="0" destOrd="0" presId="urn:microsoft.com/office/officeart/2005/8/layout/vList2"/>
    <dgm:cxn modelId="{87E32131-81E3-425B-9EEE-0993A85D0F4F}" type="presParOf" srcId="{25C3398D-84CB-4C93-A97A-8A6362211968}" destId="{EF5101A2-725C-4CC4-B7E7-BBDFC402FBC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F1D28DE-A3D0-4F5A-8F9E-FA80BBDC97F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6F27D65-6850-4F00-AD62-3AB45B386B22}">
      <dgm:prSet custT="1"/>
      <dgm:spPr>
        <a:solidFill>
          <a:srgbClr val="00B050"/>
        </a:solidFill>
      </dgm:spPr>
      <dgm:t>
        <a:bodyPr/>
        <a:lstStyle/>
        <a:p>
          <a:r>
            <a:rPr lang="zh-TW" sz="3600" b="1" dirty="0"/>
            <a:t>破壞人類福祉，帶來仇恨與傷害</a:t>
          </a:r>
          <a:endParaRPr lang="en-US" sz="3600" b="1" dirty="0"/>
        </a:p>
      </dgm:t>
    </dgm:pt>
    <dgm:pt modelId="{70C731A2-90EE-4B00-AA81-D03CF8CCF199}" type="parTrans" cxnId="{CF72A705-2F29-433A-B8B7-32FFBF4CF98A}">
      <dgm:prSet/>
      <dgm:spPr/>
      <dgm:t>
        <a:bodyPr/>
        <a:lstStyle/>
        <a:p>
          <a:endParaRPr lang="en-US"/>
        </a:p>
      </dgm:t>
    </dgm:pt>
    <dgm:pt modelId="{1C9D6E66-537B-4867-AD7C-C93E32208CA9}" type="sibTrans" cxnId="{CF72A705-2F29-433A-B8B7-32FFBF4CF98A}">
      <dgm:prSet/>
      <dgm:spPr/>
      <dgm:t>
        <a:bodyPr/>
        <a:lstStyle/>
        <a:p>
          <a:endParaRPr lang="en-US"/>
        </a:p>
      </dgm:t>
    </dgm:pt>
    <dgm:pt modelId="{3FD330C2-BF5B-44F0-BAE7-FDB328BA9FEB}">
      <dgm:prSet custT="1"/>
      <dgm:spPr/>
      <dgm:t>
        <a:bodyPr/>
        <a:lstStyle/>
        <a:p>
          <a:r>
            <a:rPr lang="zh-TW" sz="2800" kern="1200" dirty="0"/>
            <a:t>偏見與歧視要為不少</a:t>
          </a:r>
          <a:r>
            <a:rPr lang="zh-HK" altLang="en-US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歷史上</a:t>
          </a:r>
          <a:r>
            <a:rPr lang="zh-TW" altLang="en-US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的傷害</a:t>
          </a:r>
          <a:r>
            <a:rPr lang="zh-TW" sz="2800" kern="1200" dirty="0"/>
            <a:t>負上責任，包括十字軍東征</a:t>
          </a:r>
          <a:r>
            <a:rPr lang="zh-HK" altLang="en-US" sz="2800" kern="1200" dirty="0"/>
            <a:t>（</a:t>
          </a:r>
          <a:r>
            <a:rPr lang="zh-TW" sz="2800" kern="1200" dirty="0"/>
            <a:t>宗教和政治偏見</a:t>
          </a:r>
          <a:r>
            <a:rPr lang="zh-HK" altLang="en-US" sz="2800" kern="1200" dirty="0"/>
            <a:t>）</a:t>
          </a:r>
          <a:r>
            <a:rPr lang="zh-TW" sz="2800" kern="1200" dirty="0"/>
            <a:t>、二戰期間對猶太人的</a:t>
          </a:r>
          <a:r>
            <a:rPr lang="zh-TW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屠殺</a:t>
          </a:r>
          <a:r>
            <a:rPr lang="zh-HK" altLang="en-US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（</a:t>
          </a:r>
          <a:r>
            <a:rPr lang="zh-TW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種族偏見</a:t>
          </a:r>
          <a:r>
            <a:rPr lang="zh-HK" altLang="en-US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）。</a:t>
          </a:r>
          <a:endParaRPr lang="en-US" sz="2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w Cen MT" panose="020B0602020104020603"/>
            <a:ea typeface="微軟正黑體" panose="020B0604030504040204" pitchFamily="34" charset="-120"/>
            <a:cs typeface="+mn-cs"/>
          </a:endParaRPr>
        </a:p>
      </dgm:t>
    </dgm:pt>
    <dgm:pt modelId="{16FFB2A9-05A6-478C-8C2C-01888AC6BB43}" type="parTrans" cxnId="{FB7B4C15-0F90-4407-9977-2AA3B284864C}">
      <dgm:prSet/>
      <dgm:spPr/>
      <dgm:t>
        <a:bodyPr/>
        <a:lstStyle/>
        <a:p>
          <a:endParaRPr lang="en-US"/>
        </a:p>
      </dgm:t>
    </dgm:pt>
    <dgm:pt modelId="{0184B6E3-4AFA-42C1-9CAE-C3B205AE2097}" type="sibTrans" cxnId="{FB7B4C15-0F90-4407-9977-2AA3B284864C}">
      <dgm:prSet/>
      <dgm:spPr/>
      <dgm:t>
        <a:bodyPr/>
        <a:lstStyle/>
        <a:p>
          <a:endParaRPr lang="en-US"/>
        </a:p>
      </dgm:t>
    </dgm:pt>
    <dgm:pt modelId="{4229D7EF-3F02-4CC5-BC8A-12EF957717BB}">
      <dgm:prSet custT="1"/>
      <dgm:spPr/>
      <dgm:t>
        <a:bodyPr/>
        <a:lstStyle/>
        <a:p>
          <a:r>
            <a:rPr lang="zh-TW" sz="2800" kern="1200" dirty="0"/>
            <a:t>搜尋為什麼世界衛生組織認為歧視會阻礙抗疫</a:t>
          </a:r>
          <a:r>
            <a:rPr lang="en-US" sz="2800" kern="1200" dirty="0"/>
            <a:t>?</a:t>
          </a:r>
        </a:p>
      </dgm:t>
    </dgm:pt>
    <dgm:pt modelId="{AF2AC787-6977-4C9F-9315-E87DC5C023F4}" type="parTrans" cxnId="{A27EB125-84FE-49D9-A336-6398711F2F8C}">
      <dgm:prSet/>
      <dgm:spPr/>
      <dgm:t>
        <a:bodyPr/>
        <a:lstStyle/>
        <a:p>
          <a:endParaRPr lang="en-US"/>
        </a:p>
      </dgm:t>
    </dgm:pt>
    <dgm:pt modelId="{9255E8B8-6CCE-4F02-9761-8388336E9FBD}" type="sibTrans" cxnId="{A27EB125-84FE-49D9-A336-6398711F2F8C}">
      <dgm:prSet/>
      <dgm:spPr/>
      <dgm:t>
        <a:bodyPr/>
        <a:lstStyle/>
        <a:p>
          <a:endParaRPr lang="en-US"/>
        </a:p>
      </dgm:t>
    </dgm:pt>
    <dgm:pt modelId="{50A402D6-297C-4563-8CE2-D8B10F36D55A}" type="pres">
      <dgm:prSet presAssocID="{BF1D28DE-A3D0-4F5A-8F9E-FA80BBDC97F0}" presName="linear" presStyleCnt="0">
        <dgm:presLayoutVars>
          <dgm:animLvl val="lvl"/>
          <dgm:resizeHandles val="exact"/>
        </dgm:presLayoutVars>
      </dgm:prSet>
      <dgm:spPr/>
    </dgm:pt>
    <dgm:pt modelId="{8A0E5EAE-0135-4291-B203-2F61C9CF8FD7}" type="pres">
      <dgm:prSet presAssocID="{66F27D65-6850-4F00-AD62-3AB45B386B22}" presName="parentText" presStyleLbl="node1" presStyleIdx="0" presStyleCnt="1" custScaleY="90144" custLinFactNeighborX="2" custLinFactNeighborY="-28837">
        <dgm:presLayoutVars>
          <dgm:chMax val="0"/>
          <dgm:bulletEnabled val="1"/>
        </dgm:presLayoutVars>
      </dgm:prSet>
      <dgm:spPr/>
    </dgm:pt>
    <dgm:pt modelId="{3D3F487F-F386-43A3-B960-0AC7FDF7B375}" type="pres">
      <dgm:prSet presAssocID="{66F27D65-6850-4F00-AD62-3AB45B386B22}" presName="childText" presStyleLbl="revTx" presStyleIdx="0" presStyleCnt="1" custScaleY="116543">
        <dgm:presLayoutVars>
          <dgm:bulletEnabled val="1"/>
        </dgm:presLayoutVars>
      </dgm:prSet>
      <dgm:spPr/>
    </dgm:pt>
  </dgm:ptLst>
  <dgm:cxnLst>
    <dgm:cxn modelId="{CF72A705-2F29-433A-B8B7-32FFBF4CF98A}" srcId="{BF1D28DE-A3D0-4F5A-8F9E-FA80BBDC97F0}" destId="{66F27D65-6850-4F00-AD62-3AB45B386B22}" srcOrd="0" destOrd="0" parTransId="{70C731A2-90EE-4B00-AA81-D03CF8CCF199}" sibTransId="{1C9D6E66-537B-4867-AD7C-C93E32208CA9}"/>
    <dgm:cxn modelId="{FB7B4C15-0F90-4407-9977-2AA3B284864C}" srcId="{66F27D65-6850-4F00-AD62-3AB45B386B22}" destId="{3FD330C2-BF5B-44F0-BAE7-FDB328BA9FEB}" srcOrd="0" destOrd="0" parTransId="{16FFB2A9-05A6-478C-8C2C-01888AC6BB43}" sibTransId="{0184B6E3-4AFA-42C1-9CAE-C3B205AE2097}"/>
    <dgm:cxn modelId="{EC5B901E-BE7A-403B-B644-F4F7EE367CFC}" type="presOf" srcId="{BF1D28DE-A3D0-4F5A-8F9E-FA80BBDC97F0}" destId="{50A402D6-297C-4563-8CE2-D8B10F36D55A}" srcOrd="0" destOrd="0" presId="urn:microsoft.com/office/officeart/2005/8/layout/vList2"/>
    <dgm:cxn modelId="{A27EB125-84FE-49D9-A336-6398711F2F8C}" srcId="{66F27D65-6850-4F00-AD62-3AB45B386B22}" destId="{4229D7EF-3F02-4CC5-BC8A-12EF957717BB}" srcOrd="1" destOrd="0" parTransId="{AF2AC787-6977-4C9F-9315-E87DC5C023F4}" sibTransId="{9255E8B8-6CCE-4F02-9761-8388336E9FBD}"/>
    <dgm:cxn modelId="{81400732-9DAF-4144-A225-B822588BFE59}" type="presOf" srcId="{66F27D65-6850-4F00-AD62-3AB45B386B22}" destId="{8A0E5EAE-0135-4291-B203-2F61C9CF8FD7}" srcOrd="0" destOrd="0" presId="urn:microsoft.com/office/officeart/2005/8/layout/vList2"/>
    <dgm:cxn modelId="{9CEE5D9D-1E41-4C87-9FA8-B4C65C9DC02B}" type="presOf" srcId="{3FD330C2-BF5B-44F0-BAE7-FDB328BA9FEB}" destId="{3D3F487F-F386-43A3-B960-0AC7FDF7B375}" srcOrd="0" destOrd="0" presId="urn:microsoft.com/office/officeart/2005/8/layout/vList2"/>
    <dgm:cxn modelId="{69866CF1-8DDD-4A21-A274-3CB56F15F3FF}" type="presOf" srcId="{4229D7EF-3F02-4CC5-BC8A-12EF957717BB}" destId="{3D3F487F-F386-43A3-B960-0AC7FDF7B375}" srcOrd="0" destOrd="1" presId="urn:microsoft.com/office/officeart/2005/8/layout/vList2"/>
    <dgm:cxn modelId="{944F2180-1F64-49E5-B946-277BC9779E89}" type="presParOf" srcId="{50A402D6-297C-4563-8CE2-D8B10F36D55A}" destId="{8A0E5EAE-0135-4291-B203-2F61C9CF8FD7}" srcOrd="0" destOrd="0" presId="urn:microsoft.com/office/officeart/2005/8/layout/vList2"/>
    <dgm:cxn modelId="{F27B02FA-5307-480F-94BF-C8FA122F9B1E}" type="presParOf" srcId="{50A402D6-297C-4563-8CE2-D8B10F36D55A}" destId="{3D3F487F-F386-43A3-B960-0AC7FDF7B37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529B4-17C3-422C-A4B6-2576D35D8BE7}">
      <dsp:nvSpPr>
        <dsp:cNvPr id="0" name=""/>
        <dsp:cNvSpPr/>
      </dsp:nvSpPr>
      <dsp:spPr>
        <a:xfrm>
          <a:off x="0" y="23808"/>
          <a:ext cx="9720262" cy="12789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400" kern="1200" dirty="0"/>
            <a:t>1.</a:t>
          </a:r>
          <a:r>
            <a:rPr lang="zh-TW" sz="2400" kern="1200" dirty="0"/>
            <a:t>在美國紐約地鐵，一名非裔男人毆打一名戴口罩的亞裔女人。</a:t>
          </a:r>
          <a:endParaRPr lang="en-US" sz="2400" kern="1200" dirty="0"/>
        </a:p>
      </dsp:txBody>
      <dsp:txXfrm>
        <a:off x="62433" y="86241"/>
        <a:ext cx="9595396" cy="1154090"/>
      </dsp:txXfrm>
    </dsp:sp>
    <dsp:sp modelId="{D113841C-4170-4330-B289-5B861E89550C}">
      <dsp:nvSpPr>
        <dsp:cNvPr id="0" name=""/>
        <dsp:cNvSpPr/>
      </dsp:nvSpPr>
      <dsp:spPr>
        <a:xfrm>
          <a:off x="0" y="1371884"/>
          <a:ext cx="9720262" cy="1278956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400" kern="1200" dirty="0"/>
            <a:t>2.</a:t>
          </a:r>
          <a:r>
            <a:rPr lang="zh-TW" sz="2400" kern="1200" dirty="0"/>
            <a:t>有一位健康正常的台灣女學生，在德國乘坐地鐵時，驗票員竟然告訴她，「你生病了，離我遠一點」。</a:t>
          </a:r>
          <a:endParaRPr lang="en-US" sz="2400" kern="1200" dirty="0"/>
        </a:p>
      </dsp:txBody>
      <dsp:txXfrm>
        <a:off x="62433" y="1434317"/>
        <a:ext cx="9595396" cy="1154090"/>
      </dsp:txXfrm>
    </dsp:sp>
    <dsp:sp modelId="{A18C206E-502B-4901-BC55-F0BCAB591260}">
      <dsp:nvSpPr>
        <dsp:cNvPr id="0" name=""/>
        <dsp:cNvSpPr/>
      </dsp:nvSpPr>
      <dsp:spPr>
        <a:xfrm>
          <a:off x="0" y="2719960"/>
          <a:ext cx="9720262" cy="1278956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400" kern="1200" dirty="0"/>
            <a:t>3.</a:t>
          </a:r>
          <a:r>
            <a:rPr lang="zh-TW" sz="2400" kern="1200" dirty="0"/>
            <a:t>有住在倫敦的亞裔人士表示，坐地鐵時其他人看到她，就像看到瘟疫一樣趕緊走避。</a:t>
          </a:r>
          <a:endParaRPr lang="en-US" sz="2400" kern="1200" dirty="0"/>
        </a:p>
      </dsp:txBody>
      <dsp:txXfrm>
        <a:off x="62433" y="2782393"/>
        <a:ext cx="9595396" cy="11540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E5EAE-0135-4291-B203-2F61C9CF8FD7}">
      <dsp:nvSpPr>
        <dsp:cNvPr id="0" name=""/>
        <dsp:cNvSpPr/>
      </dsp:nvSpPr>
      <dsp:spPr>
        <a:xfrm>
          <a:off x="0" y="0"/>
          <a:ext cx="9720262" cy="808021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>
              <a:solidFill>
                <a:schemeClr val="bg1"/>
              </a:solidFill>
            </a:rPr>
            <a:t>可能觸犯法律</a:t>
          </a:r>
          <a:endParaRPr lang="en-US" sz="3600" b="1" kern="1200" dirty="0"/>
        </a:p>
      </dsp:txBody>
      <dsp:txXfrm>
        <a:off x="39444" y="39444"/>
        <a:ext cx="9641374" cy="729133"/>
      </dsp:txXfrm>
    </dsp:sp>
    <dsp:sp modelId="{3D3F487F-F386-43A3-B960-0AC7FDF7B375}">
      <dsp:nvSpPr>
        <dsp:cNvPr id="0" name=""/>
        <dsp:cNvSpPr/>
      </dsp:nvSpPr>
      <dsp:spPr>
        <a:xfrm>
          <a:off x="0" y="810209"/>
          <a:ext cx="9720262" cy="3210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zh-TW" altLang="en-US" sz="2400" strike="noStrike" kern="1200" dirty="0"/>
            <a:t>香港法例訂明所有人在法律上一律平等 ，禁止任何因素產生的歧視行為。相關法例包括</a:t>
          </a:r>
          <a:r>
            <a:rPr lang="en-US" altLang="zh-TW" sz="2400" strike="noStrike" kern="1200" dirty="0"/>
            <a:t>:</a:t>
          </a:r>
          <a:endParaRPr lang="en-US" sz="2400" strike="sngStrike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altLang="zh-TW" sz="2400" kern="1200" dirty="0"/>
            <a:t>《</a:t>
          </a:r>
          <a:r>
            <a:rPr lang="zh-TW" altLang="en-US" sz="2400" kern="1200" dirty="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性別歧視條例</a:t>
          </a:r>
          <a:r>
            <a:rPr lang="en-US" altLang="zh-TW" sz="2400" kern="1200" dirty="0"/>
            <a:t>》</a:t>
          </a:r>
          <a:endParaRPr lang="zh-TW" altLang="en-US" sz="2400" strike="sngStrike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altLang="zh-TW" sz="2400" kern="1200" dirty="0"/>
            <a:t>《</a:t>
          </a:r>
          <a:r>
            <a:rPr lang="zh-TW" altLang="en-US" sz="2400" kern="1200" dirty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殘疾歧視條例</a:t>
          </a:r>
          <a:r>
            <a:rPr lang="en-US" altLang="zh-TW" sz="2400" kern="1200" dirty="0"/>
            <a:t>》</a:t>
          </a:r>
          <a:endParaRPr lang="zh-TW" altLang="en-US" sz="2400" strike="sngStrike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altLang="zh-TW" sz="2400" kern="1200" dirty="0"/>
            <a:t>《</a:t>
          </a:r>
          <a:r>
            <a:rPr lang="zh-TW" altLang="en-US" sz="2400" kern="1200" dirty="0"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家庭崗位歧視條例</a:t>
          </a:r>
          <a:r>
            <a:rPr lang="zh-TW" altLang="en-US" sz="2400" kern="1200" dirty="0"/>
            <a:t> </a:t>
          </a:r>
          <a:r>
            <a:rPr lang="en-US" altLang="zh-TW" sz="2400" kern="1200" dirty="0"/>
            <a:t>》</a:t>
          </a:r>
          <a:endParaRPr lang="zh-TW" altLang="en-US" sz="2400" strike="sngStrike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altLang="zh-TW" sz="2400" kern="1200" dirty="0"/>
            <a:t>《</a:t>
          </a:r>
          <a:r>
            <a:rPr lang="zh-TW" altLang="en-US" sz="2400" kern="1200" dirty="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種族歧視條例</a:t>
          </a:r>
          <a:r>
            <a:rPr lang="en-US" altLang="zh-TW" sz="2400" kern="1200" dirty="0"/>
            <a:t>》</a:t>
          </a:r>
          <a:endParaRPr lang="zh-TW" altLang="en-US" sz="2400" strike="sngStrike" kern="1200" dirty="0"/>
        </a:p>
      </dsp:txBody>
      <dsp:txXfrm>
        <a:off x="0" y="810209"/>
        <a:ext cx="9720262" cy="32103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8E1E37-4E9B-46DC-85A2-7EF48704F47B}">
      <dsp:nvSpPr>
        <dsp:cNvPr id="0" name=""/>
        <dsp:cNvSpPr/>
      </dsp:nvSpPr>
      <dsp:spPr>
        <a:xfrm>
          <a:off x="0" y="653692"/>
          <a:ext cx="9720262" cy="12068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74541-5F49-45FE-ABDA-99CF7F8C71EE}">
      <dsp:nvSpPr>
        <dsp:cNvPr id="0" name=""/>
        <dsp:cNvSpPr/>
      </dsp:nvSpPr>
      <dsp:spPr>
        <a:xfrm>
          <a:off x="365062" y="925226"/>
          <a:ext cx="663749" cy="663749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652845-74C4-4C2C-9B17-6B619E9D56A7}">
      <dsp:nvSpPr>
        <dsp:cNvPr id="0" name=""/>
        <dsp:cNvSpPr/>
      </dsp:nvSpPr>
      <dsp:spPr>
        <a:xfrm>
          <a:off x="1393874" y="653692"/>
          <a:ext cx="8326387" cy="1206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722" tIns="127722" rIns="127722" bIns="1277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1900" kern="1200" dirty="0"/>
            <a:t>有時候，我們會認為自己並不屬於受偏見或歧視的社群</a:t>
          </a:r>
          <a:r>
            <a:rPr lang="en-US" sz="1900" kern="1200" dirty="0"/>
            <a:t>(</a:t>
          </a:r>
          <a:r>
            <a:rPr lang="zh-TW" sz="1900" kern="1200" dirty="0"/>
            <a:t>例如與疫區相關的人</a:t>
          </a:r>
          <a:r>
            <a:rPr lang="en-US" sz="1900" kern="1200" dirty="0"/>
            <a:t>)</a:t>
          </a:r>
          <a:r>
            <a:rPr lang="zh-TW" sz="1900" kern="1200" dirty="0"/>
            <a:t>而置身事外。</a:t>
          </a:r>
          <a:endParaRPr lang="en-US" sz="1900" kern="1200" dirty="0"/>
        </a:p>
      </dsp:txBody>
      <dsp:txXfrm>
        <a:off x="1393874" y="653692"/>
        <a:ext cx="8326387" cy="1206817"/>
      </dsp:txXfrm>
    </dsp:sp>
    <dsp:sp modelId="{46481F83-53FE-40A5-B120-772ED3E14C94}">
      <dsp:nvSpPr>
        <dsp:cNvPr id="0" name=""/>
        <dsp:cNvSpPr/>
      </dsp:nvSpPr>
      <dsp:spPr>
        <a:xfrm>
          <a:off x="0" y="2162214"/>
          <a:ext cx="9720262" cy="12068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5F3B5-6813-44FD-BD66-70F790F9F236}">
      <dsp:nvSpPr>
        <dsp:cNvPr id="0" name=""/>
        <dsp:cNvSpPr/>
      </dsp:nvSpPr>
      <dsp:spPr>
        <a:xfrm>
          <a:off x="365062" y="2433748"/>
          <a:ext cx="663749" cy="663749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DEBAA1-266D-49F7-A580-72042568B805}">
      <dsp:nvSpPr>
        <dsp:cNvPr id="0" name=""/>
        <dsp:cNvSpPr/>
      </dsp:nvSpPr>
      <dsp:spPr>
        <a:xfrm>
          <a:off x="1393874" y="2162214"/>
          <a:ext cx="8326387" cy="1206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722" tIns="127722" rIns="127722" bIns="1277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1900" kern="1200" dirty="0"/>
            <a:t>細心思考，這種想法有什麼問題</a:t>
          </a:r>
          <a:r>
            <a:rPr lang="en-US" sz="1900" kern="1200" dirty="0"/>
            <a:t>?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/>
            <a:t>(</a:t>
          </a:r>
          <a:r>
            <a:rPr lang="zh-TW" altLang="en-US" sz="1900" kern="1200" dirty="0"/>
            <a:t>默許這種想法，社會</a:t>
          </a:r>
          <a:r>
            <a:rPr lang="en-US" altLang="zh-TW" sz="1900" kern="1200" dirty="0"/>
            <a:t>[</a:t>
          </a:r>
          <a:r>
            <a:rPr lang="zh-TW" altLang="en-US" sz="1900" kern="1200" dirty="0"/>
            <a:t>包括每一個人</a:t>
          </a:r>
          <a:r>
            <a:rPr lang="en-US" altLang="zh-TW" sz="1900" kern="1200" dirty="0"/>
            <a:t>]</a:t>
          </a:r>
          <a:r>
            <a:rPr lang="zh-TW" altLang="en-US" sz="1900" kern="1200" dirty="0"/>
            <a:t>將要付出沉重代價。</a:t>
          </a:r>
          <a:r>
            <a:rPr lang="en-US" altLang="zh-TW" sz="1900" kern="1200" dirty="0"/>
            <a:t>)</a:t>
          </a:r>
          <a:endParaRPr lang="en-US" sz="1900" kern="1200" dirty="0"/>
        </a:p>
      </dsp:txBody>
      <dsp:txXfrm>
        <a:off x="1393874" y="2162214"/>
        <a:ext cx="8326387" cy="12068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46710E-3213-416F-B19E-17052B998B4C}">
      <dsp:nvSpPr>
        <dsp:cNvPr id="0" name=""/>
        <dsp:cNvSpPr/>
      </dsp:nvSpPr>
      <dsp:spPr>
        <a:xfrm>
          <a:off x="0" y="41424"/>
          <a:ext cx="5641974" cy="1572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100" kern="1200" dirty="0"/>
            <a:t>有一位健康正常的</a:t>
          </a:r>
          <a:r>
            <a:rPr lang="zh-TW" sz="2100" b="1" kern="1200" dirty="0">
              <a:solidFill>
                <a:srgbClr val="FF0000"/>
              </a:solidFill>
            </a:rPr>
            <a:t>台灣</a:t>
          </a:r>
          <a:r>
            <a:rPr lang="zh-TW" sz="2100" kern="1200" dirty="0"/>
            <a:t>女學生，在德國乘坐地鐵時，驗票員竟然告訴她，「你生病了，離我遠一點」。</a:t>
          </a:r>
          <a:endParaRPr lang="en-US" sz="2100" kern="1200" dirty="0"/>
        </a:p>
      </dsp:txBody>
      <dsp:txXfrm>
        <a:off x="76762" y="118186"/>
        <a:ext cx="5488450" cy="1418956"/>
      </dsp:txXfrm>
    </dsp:sp>
    <dsp:sp modelId="{C647BCFD-6FD1-4BBA-9147-7E4BA486DB21}">
      <dsp:nvSpPr>
        <dsp:cNvPr id="0" name=""/>
        <dsp:cNvSpPr/>
      </dsp:nvSpPr>
      <dsp:spPr>
        <a:xfrm>
          <a:off x="0" y="1674384"/>
          <a:ext cx="5641974" cy="157248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100" kern="1200" dirty="0"/>
            <a:t>類似的經歷發生在身在歐洲的</a:t>
          </a:r>
          <a:r>
            <a:rPr lang="zh-TW" sz="2100" b="1" kern="1200" dirty="0">
              <a:solidFill>
                <a:srgbClr val="FF0000"/>
              </a:solidFill>
            </a:rPr>
            <a:t>韓國人、越南人、香港人、日本人</a:t>
          </a:r>
          <a:r>
            <a:rPr lang="zh-TW" sz="2100" kern="1200" dirty="0"/>
            <a:t>身上</a:t>
          </a:r>
          <a:endParaRPr lang="en-US" sz="2100" kern="1200" dirty="0"/>
        </a:p>
      </dsp:txBody>
      <dsp:txXfrm>
        <a:off x="76762" y="1751146"/>
        <a:ext cx="5488450" cy="1418956"/>
      </dsp:txXfrm>
    </dsp:sp>
    <dsp:sp modelId="{DD626CC8-1408-47F0-8B69-808EAD98E9AB}">
      <dsp:nvSpPr>
        <dsp:cNvPr id="0" name=""/>
        <dsp:cNvSpPr/>
      </dsp:nvSpPr>
      <dsp:spPr>
        <a:xfrm>
          <a:off x="0" y="3307344"/>
          <a:ext cx="5641974" cy="157248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100" kern="1200" dirty="0"/>
            <a:t>一份法國報章以相關語</a:t>
          </a:r>
          <a:r>
            <a:rPr lang="zh-TW" altLang="en-US" sz="2100" kern="1200" dirty="0"/>
            <a:t>標題</a:t>
          </a:r>
          <a:r>
            <a:rPr lang="zh-TW" sz="2100" kern="1200" dirty="0"/>
            <a:t>「黃色警報」影射針對</a:t>
          </a:r>
          <a:r>
            <a:rPr lang="zh-TW" sz="2100" kern="1200" dirty="0">
              <a:solidFill>
                <a:srgbClr val="FF0000"/>
              </a:solidFill>
            </a:rPr>
            <a:t>亞洲人</a:t>
          </a:r>
          <a:r>
            <a:rPr lang="zh-TW" sz="2100" kern="1200" dirty="0"/>
            <a:t>的種族主義觀念。</a:t>
          </a:r>
          <a:r>
            <a:rPr lang="zh-HK" altLang="en-US" sz="2100" kern="1200" dirty="0">
              <a:solidFill>
                <a:srgbClr val="0000FF"/>
              </a:solidFill>
            </a:rPr>
            <a:t>（</a:t>
          </a:r>
          <a:r>
            <a:rPr lang="zh-TW" altLang="en-US" sz="2100" kern="1200" dirty="0">
              <a:solidFill>
                <a:srgbClr val="0000FF"/>
              </a:solidFill>
            </a:rPr>
            <a:t>歐洲人會聯想至歷史上的「黃禍」</a:t>
          </a:r>
          <a:r>
            <a:rPr lang="zh-HK" altLang="en-US" sz="2100" kern="1200" dirty="0">
              <a:solidFill>
                <a:srgbClr val="0000FF"/>
              </a:solidFill>
            </a:rPr>
            <a:t>）</a:t>
          </a:r>
          <a:endParaRPr lang="en-US" sz="2100" kern="1200" dirty="0">
            <a:solidFill>
              <a:srgbClr val="0000FF"/>
            </a:solidFill>
          </a:endParaRPr>
        </a:p>
      </dsp:txBody>
      <dsp:txXfrm>
        <a:off x="76762" y="3384106"/>
        <a:ext cx="5488450" cy="14189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EAABD-03BD-4069-844B-A6F5F2BF4E02}">
      <dsp:nvSpPr>
        <dsp:cNvPr id="0" name=""/>
        <dsp:cNvSpPr/>
      </dsp:nvSpPr>
      <dsp:spPr>
        <a:xfrm>
          <a:off x="0" y="2402"/>
          <a:ext cx="564197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EC9F5-084B-4E9F-B5D4-FCBEF429CC5D}">
      <dsp:nvSpPr>
        <dsp:cNvPr id="0" name=""/>
        <dsp:cNvSpPr/>
      </dsp:nvSpPr>
      <dsp:spPr>
        <a:xfrm>
          <a:off x="0" y="2402"/>
          <a:ext cx="5641974" cy="1638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400" kern="1200" dirty="0"/>
            <a:t>我真的與受偏見或歧視的人完全不相關嗎</a:t>
          </a:r>
          <a:r>
            <a:rPr lang="en-US" sz="3400" kern="1200" dirty="0"/>
            <a:t>?</a:t>
          </a:r>
        </a:p>
      </dsp:txBody>
      <dsp:txXfrm>
        <a:off x="0" y="2402"/>
        <a:ext cx="5641974" cy="1638814"/>
      </dsp:txXfrm>
    </dsp:sp>
    <dsp:sp modelId="{B325A5E3-BBF9-4452-9F75-FE53F7FCF20E}">
      <dsp:nvSpPr>
        <dsp:cNvPr id="0" name=""/>
        <dsp:cNvSpPr/>
      </dsp:nvSpPr>
      <dsp:spPr>
        <a:xfrm>
          <a:off x="0" y="1641217"/>
          <a:ext cx="5641974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5135E2-436B-41DD-B9A6-9FD3962C6F5B}">
      <dsp:nvSpPr>
        <dsp:cNvPr id="0" name=""/>
        <dsp:cNvSpPr/>
      </dsp:nvSpPr>
      <dsp:spPr>
        <a:xfrm>
          <a:off x="0" y="1641217"/>
          <a:ext cx="5641974" cy="1638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400" kern="1200" dirty="0"/>
            <a:t>誰能確保偏見或歧視永不發生在自己身上</a:t>
          </a:r>
          <a:r>
            <a:rPr lang="en-US" sz="3400" kern="1200" dirty="0"/>
            <a:t>?</a:t>
          </a:r>
        </a:p>
      </dsp:txBody>
      <dsp:txXfrm>
        <a:off x="0" y="1641217"/>
        <a:ext cx="5641974" cy="1638814"/>
      </dsp:txXfrm>
    </dsp:sp>
    <dsp:sp modelId="{24220F77-1674-4FFD-9BC5-52801C1CEF29}">
      <dsp:nvSpPr>
        <dsp:cNvPr id="0" name=""/>
        <dsp:cNvSpPr/>
      </dsp:nvSpPr>
      <dsp:spPr>
        <a:xfrm>
          <a:off x="0" y="3280032"/>
          <a:ext cx="5641974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8CD42B-6EE9-436C-B58C-C6248CA7CC8E}">
      <dsp:nvSpPr>
        <dsp:cNvPr id="0" name=""/>
        <dsp:cNvSpPr/>
      </dsp:nvSpPr>
      <dsp:spPr>
        <a:xfrm>
          <a:off x="0" y="3280032"/>
          <a:ext cx="5641974" cy="1638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400" kern="1200" dirty="0"/>
            <a:t>道理上，不論受害者是誰，偏見或歧視本身就是不對的。</a:t>
          </a:r>
          <a:endParaRPr lang="en-US" sz="3400" kern="1200" dirty="0"/>
        </a:p>
      </dsp:txBody>
      <dsp:txXfrm>
        <a:off x="0" y="3280032"/>
        <a:ext cx="5641974" cy="16388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985C3-1F66-44BA-A47B-19D384FB995D}">
      <dsp:nvSpPr>
        <dsp:cNvPr id="0" name=""/>
        <dsp:cNvSpPr/>
      </dsp:nvSpPr>
      <dsp:spPr>
        <a:xfrm>
          <a:off x="0" y="0"/>
          <a:ext cx="9720262" cy="12900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600" b="1" kern="1200" dirty="0"/>
            <a:t>資訊不足</a:t>
          </a:r>
          <a:r>
            <a:rPr lang="en-US" sz="3600" b="1" kern="1200" dirty="0"/>
            <a:t>/</a:t>
          </a:r>
          <a:r>
            <a:rPr lang="zh-TW" sz="3600" b="1" kern="1200" dirty="0"/>
            <a:t>無知</a:t>
          </a:r>
          <a:endParaRPr lang="en-US" sz="3600" b="1" kern="1200" dirty="0"/>
        </a:p>
      </dsp:txBody>
      <dsp:txXfrm>
        <a:off x="62975" y="62975"/>
        <a:ext cx="9594312" cy="1164106"/>
      </dsp:txXfrm>
    </dsp:sp>
    <dsp:sp modelId="{9AA2255F-7913-48FB-AD5F-B88C57E9A3E1}">
      <dsp:nvSpPr>
        <dsp:cNvPr id="0" name=""/>
        <dsp:cNvSpPr/>
      </dsp:nvSpPr>
      <dsp:spPr>
        <a:xfrm>
          <a:off x="0" y="1301271"/>
          <a:ext cx="9720262" cy="1357382"/>
        </a:xfrm>
        <a:prstGeom prst="roundRect">
          <a:avLst/>
        </a:prstGeom>
        <a:noFill/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800" kern="1200" dirty="0">
              <a:solidFill>
                <a:schemeClr val="tx1"/>
              </a:solidFill>
            </a:rPr>
            <a:t>例如</a:t>
          </a:r>
          <a:r>
            <a:rPr lang="en-US" sz="2800" kern="1200" dirty="0">
              <a:solidFill>
                <a:schemeClr val="tx1"/>
              </a:solidFill>
            </a:rPr>
            <a:t>:</a:t>
          </a:r>
          <a:r>
            <a:rPr lang="zh-TW" sz="2800" kern="1200" dirty="0">
              <a:solidFill>
                <a:schemeClr val="tx1"/>
              </a:solidFill>
            </a:rPr>
            <a:t>過去的人認為痲瘋病是宗教道德上犯罪的懲罰</a:t>
          </a:r>
          <a:r>
            <a:rPr lang="zh-HK" altLang="en-US" sz="2800" kern="1200" dirty="0">
              <a:solidFill>
                <a:schemeClr val="tx1"/>
              </a:solidFill>
            </a:rPr>
            <a:t>。</a:t>
          </a:r>
          <a:endParaRPr lang="en-US" sz="2800" kern="1200" dirty="0">
            <a:solidFill>
              <a:srgbClr val="0000FF"/>
            </a:solidFill>
          </a:endParaRPr>
        </a:p>
      </dsp:txBody>
      <dsp:txXfrm>
        <a:off x="66262" y="1367533"/>
        <a:ext cx="9587738" cy="1224858"/>
      </dsp:txXfrm>
    </dsp:sp>
    <dsp:sp modelId="{7BBA5E5A-F931-4697-8E14-3F2AE40B7A51}">
      <dsp:nvSpPr>
        <dsp:cNvPr id="0" name=""/>
        <dsp:cNvSpPr/>
      </dsp:nvSpPr>
      <dsp:spPr>
        <a:xfrm>
          <a:off x="0" y="2667935"/>
          <a:ext cx="9720262" cy="1357382"/>
        </a:xfrm>
        <a:prstGeom prst="roundRect">
          <a:avLst/>
        </a:prstGeom>
        <a:noFill/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800" kern="1200" dirty="0">
              <a:solidFill>
                <a:schemeClr val="tx1"/>
              </a:solidFill>
            </a:rPr>
            <a:t>你能舉出一個在新型肺炎疫症期間，因資訊不足</a:t>
          </a:r>
          <a:r>
            <a:rPr lang="en-US" sz="2800" kern="1200" dirty="0">
              <a:solidFill>
                <a:schemeClr val="tx1"/>
              </a:solidFill>
            </a:rPr>
            <a:t>/</a:t>
          </a:r>
          <a:r>
            <a:rPr lang="zh-TW" sz="2800" kern="1200" dirty="0">
              <a:solidFill>
                <a:schemeClr val="tx1"/>
              </a:solidFill>
            </a:rPr>
            <a:t>無知而形成的偏見</a:t>
          </a:r>
          <a:r>
            <a:rPr lang="zh-HK" altLang="en-US" sz="2800" kern="1200" dirty="0">
              <a:solidFill>
                <a:prstClr val="black"/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例子</a:t>
          </a:r>
          <a:r>
            <a:rPr lang="zh-TW" sz="2800" kern="1200" dirty="0">
              <a:solidFill>
                <a:schemeClr val="tx1"/>
              </a:solidFill>
            </a:rPr>
            <a:t>嗎</a:t>
          </a:r>
          <a:r>
            <a:rPr lang="en-US" sz="2800" kern="1200" dirty="0">
              <a:solidFill>
                <a:schemeClr val="tx1"/>
              </a:solidFill>
            </a:rPr>
            <a:t>?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>
            <a:solidFill>
              <a:schemeClr val="tx1"/>
            </a:solidFill>
          </a:endParaRPr>
        </a:p>
      </dsp:txBody>
      <dsp:txXfrm>
        <a:off x="66262" y="2734197"/>
        <a:ext cx="9587738" cy="12248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386B7-5123-4E24-9689-AB40957B2364}">
      <dsp:nvSpPr>
        <dsp:cNvPr id="0" name=""/>
        <dsp:cNvSpPr/>
      </dsp:nvSpPr>
      <dsp:spPr>
        <a:xfrm>
          <a:off x="0" y="149176"/>
          <a:ext cx="9720072" cy="1063379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600" b="1" kern="1200" dirty="0"/>
            <a:t>感到威脅</a:t>
          </a:r>
          <a:r>
            <a:rPr lang="en-US" sz="3600" b="1" kern="1200" dirty="0"/>
            <a:t>/</a:t>
          </a:r>
          <a:r>
            <a:rPr lang="zh-TW" sz="3600" b="1" kern="1200" dirty="0"/>
            <a:t>恐懼</a:t>
          </a:r>
          <a:endParaRPr lang="en-US" sz="3600" b="1" kern="1200" dirty="0"/>
        </a:p>
      </dsp:txBody>
      <dsp:txXfrm>
        <a:off x="51910" y="201086"/>
        <a:ext cx="9616252" cy="959559"/>
      </dsp:txXfrm>
    </dsp:sp>
    <dsp:sp modelId="{CF5A8521-16D6-4954-8BB0-D3D6A54174CF}">
      <dsp:nvSpPr>
        <dsp:cNvPr id="0" name=""/>
        <dsp:cNvSpPr/>
      </dsp:nvSpPr>
      <dsp:spPr>
        <a:xfrm>
          <a:off x="0" y="1599449"/>
          <a:ext cx="9720072" cy="1887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zh-TW" sz="2800" kern="1200" dirty="0">
              <a:solidFill>
                <a:schemeClr val="tx1"/>
              </a:solidFill>
            </a:rPr>
            <a:t>在過去，有</a:t>
          </a:r>
          <a:r>
            <a:rPr lang="zh-TW" altLang="en-US" sz="2800" kern="1200" dirty="0">
              <a:solidFill>
                <a:schemeClr val="tx1"/>
              </a:solidFill>
            </a:rPr>
            <a:t>時外來</a:t>
          </a:r>
          <a:r>
            <a:rPr lang="zh-TW" sz="2800" kern="1200" dirty="0">
              <a:solidFill>
                <a:schemeClr val="tx1"/>
              </a:solidFill>
            </a:rPr>
            <a:t>移民在不同領域</a:t>
          </a:r>
          <a:r>
            <a:rPr lang="zh-TW" altLang="en-US" sz="2800" kern="1200" dirty="0">
              <a:solidFill>
                <a:schemeClr val="tx1"/>
              </a:solidFill>
            </a:rPr>
            <a:t>有</a:t>
          </a:r>
          <a:r>
            <a:rPr lang="zh-TW" sz="2800" kern="1200" dirty="0">
              <a:solidFill>
                <a:schemeClr val="tx1"/>
              </a:solidFill>
            </a:rPr>
            <a:t>觸目發展</a:t>
          </a:r>
          <a:r>
            <a:rPr lang="zh-TW" altLang="en-US" sz="2800" kern="1200" dirty="0">
              <a:solidFill>
                <a:schemeClr val="tx1"/>
              </a:solidFill>
            </a:rPr>
            <a:t>，當地人或會</a:t>
          </a:r>
          <a:r>
            <a:rPr lang="zh-TW" sz="2800" kern="1200" dirty="0">
              <a:solidFill>
                <a:schemeClr val="tx1"/>
              </a:solidFill>
            </a:rPr>
            <a:t>挑</a:t>
          </a:r>
          <a:r>
            <a:rPr lang="zh-TW" altLang="en-US" sz="2800" kern="1200" dirty="0">
              <a:solidFill>
                <a:schemeClr val="tx1"/>
              </a:solidFill>
            </a:rPr>
            <a:t>起偏見歧視或</a:t>
          </a:r>
          <a:r>
            <a:rPr lang="zh-TW" sz="2800" kern="1200" dirty="0">
              <a:solidFill>
                <a:schemeClr val="tx1"/>
              </a:solidFill>
            </a:rPr>
            <a:t>排外情緒</a:t>
          </a:r>
          <a:r>
            <a:rPr lang="zh-TW" altLang="en-US" sz="2800" kern="1200" dirty="0">
              <a:solidFill>
                <a:schemeClr val="tx1"/>
              </a:solidFill>
            </a:rPr>
            <a:t>針對他們</a:t>
          </a:r>
          <a:r>
            <a:rPr lang="zh-TW" sz="2800" kern="1200" dirty="0">
              <a:solidFill>
                <a:schemeClr val="tx1"/>
              </a:solidFill>
            </a:rPr>
            <a:t>。</a:t>
          </a:r>
          <a:endParaRPr lang="en-US" sz="2800" kern="1200" dirty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zh-TW" sz="2800" kern="1200" dirty="0"/>
            <a:t>你能舉出一個相關的</a:t>
          </a:r>
          <a:r>
            <a:rPr lang="zh-TW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歷史</a:t>
          </a:r>
          <a:r>
            <a:rPr lang="zh-TW" sz="2800" kern="1200" dirty="0"/>
            <a:t>事例嗎</a:t>
          </a:r>
          <a:r>
            <a:rPr lang="en-US" sz="2800" kern="1200" dirty="0"/>
            <a:t>?</a:t>
          </a:r>
          <a:endParaRPr lang="en-US" sz="2800" kern="1200" dirty="0">
            <a:solidFill>
              <a:srgbClr val="FF0000"/>
            </a:solidFill>
          </a:endParaRPr>
        </a:p>
      </dsp:txBody>
      <dsp:txXfrm>
        <a:off x="0" y="1599449"/>
        <a:ext cx="9720072" cy="18878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EC9F9-A3F3-4028-8746-65983ACAA7FC}">
      <dsp:nvSpPr>
        <dsp:cNvPr id="0" name=""/>
        <dsp:cNvSpPr/>
      </dsp:nvSpPr>
      <dsp:spPr>
        <a:xfrm>
          <a:off x="0" y="22002"/>
          <a:ext cx="9720262" cy="19375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600" b="1" kern="1200" dirty="0"/>
            <a:t>藉建構出一個受針對的社群來建立自己的身份和優越感</a:t>
          </a:r>
          <a:endParaRPr lang="en-US" sz="3600" b="1" kern="1200" dirty="0"/>
        </a:p>
      </dsp:txBody>
      <dsp:txXfrm>
        <a:off x="94582" y="116584"/>
        <a:ext cx="9531098" cy="1748355"/>
      </dsp:txXfrm>
    </dsp:sp>
    <dsp:sp modelId="{A5312794-3F62-4FCD-B322-53647EFA9C25}">
      <dsp:nvSpPr>
        <dsp:cNvPr id="0" name=""/>
        <dsp:cNvSpPr/>
      </dsp:nvSpPr>
      <dsp:spPr>
        <a:xfrm>
          <a:off x="0" y="2063202"/>
          <a:ext cx="9720262" cy="1937519"/>
        </a:xfrm>
        <a:prstGeom prst="roundRect">
          <a:avLst/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600" kern="1200" dirty="0">
              <a:solidFill>
                <a:schemeClr val="tx1"/>
              </a:solidFill>
            </a:rPr>
            <a:t>你留意一下</a:t>
          </a:r>
          <a:r>
            <a:rPr lang="en-US" sz="3600" kern="1200" dirty="0">
              <a:solidFill>
                <a:schemeClr val="tx1"/>
              </a:solidFill>
            </a:rPr>
            <a:t>: </a:t>
          </a:r>
          <a:r>
            <a:rPr lang="zh-TW" sz="3600" kern="1200" dirty="0">
              <a:solidFill>
                <a:schemeClr val="tx1"/>
              </a:solidFill>
            </a:rPr>
            <a:t>當人用「他們」一詞描述疫區情況的時候，是否有以上的作用</a:t>
          </a:r>
          <a:r>
            <a:rPr lang="en-US" sz="3600" kern="1200" dirty="0">
              <a:solidFill>
                <a:schemeClr val="tx1"/>
              </a:solidFill>
            </a:rPr>
            <a:t>?</a:t>
          </a:r>
        </a:p>
      </dsp:txBody>
      <dsp:txXfrm>
        <a:off x="94582" y="2157784"/>
        <a:ext cx="9531098" cy="17483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7F0B2-9FFD-4066-9EAD-DC4FD909D5D3}">
      <dsp:nvSpPr>
        <dsp:cNvPr id="0" name=""/>
        <dsp:cNvSpPr/>
      </dsp:nvSpPr>
      <dsp:spPr>
        <a:xfrm>
          <a:off x="0" y="0"/>
          <a:ext cx="10090905" cy="1084972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600" b="1" kern="1200" dirty="0"/>
            <a:t>防礙人類進步</a:t>
          </a:r>
          <a:endParaRPr lang="en-US" sz="3600" b="1" kern="1200" dirty="0"/>
        </a:p>
      </dsp:txBody>
      <dsp:txXfrm>
        <a:off x="52964" y="52964"/>
        <a:ext cx="9984977" cy="979044"/>
      </dsp:txXfrm>
    </dsp:sp>
    <dsp:sp modelId="{EF5101A2-725C-4CC4-B7E7-BBDFC402FBCB}">
      <dsp:nvSpPr>
        <dsp:cNvPr id="0" name=""/>
        <dsp:cNvSpPr/>
      </dsp:nvSpPr>
      <dsp:spPr>
        <a:xfrm>
          <a:off x="0" y="1088651"/>
          <a:ext cx="10090905" cy="3843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38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受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偏見與歧視</a:t>
          </a:r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的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社群</a:t>
          </a:r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難以發揮所長</a:t>
          </a:r>
          <a:r>
            <a:rPr lang="zh-TW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貢獻</a:t>
          </a:r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社會。</a:t>
          </a:r>
          <a:endParaRPr lang="en-US" sz="2400" kern="1200" dirty="0">
            <a:solidFill>
              <a:srgbClr val="0000FF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TW" sz="2400" kern="1200" dirty="0"/>
            <a:t>不少偉大的人物都有弱勢社群的背景</a:t>
          </a:r>
          <a:r>
            <a:rPr lang="zh-HK" altLang="en-US" sz="2400" kern="1200" dirty="0"/>
            <a:t>，</a:t>
          </a:r>
          <a:r>
            <a:rPr lang="zh-TW" sz="2400" kern="1200" dirty="0"/>
            <a:t>如科學家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霍金</a:t>
          </a:r>
          <a:r>
            <a:rPr lang="en-US" alt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 </a:t>
          </a:r>
          <a:r>
            <a:rPr lang="en-H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(Stephen Hawking)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、音樂家舒曼</a:t>
          </a:r>
          <a:r>
            <a:rPr lang="en-US" alt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 </a:t>
          </a:r>
          <a:r>
            <a:rPr lang="en-H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(Robert Schumann)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、電腦先驅杜林 </a:t>
          </a:r>
          <a:r>
            <a:rPr lang="en-HK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(Alan Turing)</a:t>
          </a:r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等。</a:t>
          </a:r>
          <a:r>
            <a:rPr lang="zh-TW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可幸他</a:t>
          </a:r>
          <a:r>
            <a:rPr lang="zh-HK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們衝破障礙</a:t>
          </a:r>
          <a:r>
            <a:rPr lang="zh-TW" alt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為人類作出了貢獻。</a:t>
          </a:r>
          <a:r>
            <a:rPr lang="zh-TW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你能搜尋出他們生前受到什麼弱勢條件的挑戰和作出什麼貢獻嗎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?</a:t>
          </a:r>
        </a:p>
      </dsp:txBody>
      <dsp:txXfrm>
        <a:off x="0" y="1088651"/>
        <a:ext cx="10090905" cy="38432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E5EAE-0135-4291-B203-2F61C9CF8FD7}">
      <dsp:nvSpPr>
        <dsp:cNvPr id="0" name=""/>
        <dsp:cNvSpPr/>
      </dsp:nvSpPr>
      <dsp:spPr>
        <a:xfrm>
          <a:off x="0" y="0"/>
          <a:ext cx="9720262" cy="1079997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600" b="1" kern="1200" dirty="0"/>
            <a:t>破壞人類福祉，帶來仇恨與傷害</a:t>
          </a:r>
          <a:endParaRPr lang="en-US" sz="3600" b="1" kern="1200" dirty="0"/>
        </a:p>
      </dsp:txBody>
      <dsp:txXfrm>
        <a:off x="52721" y="52721"/>
        <a:ext cx="9614820" cy="974555"/>
      </dsp:txXfrm>
    </dsp:sp>
    <dsp:sp modelId="{3D3F487F-F386-43A3-B960-0AC7FDF7B375}">
      <dsp:nvSpPr>
        <dsp:cNvPr id="0" name=""/>
        <dsp:cNvSpPr/>
      </dsp:nvSpPr>
      <dsp:spPr>
        <a:xfrm>
          <a:off x="0" y="1123196"/>
          <a:ext cx="9720262" cy="2856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TW" sz="2800" kern="1200" dirty="0"/>
            <a:t>偏見與歧視要為不少</a:t>
          </a:r>
          <a:r>
            <a:rPr lang="zh-HK" altLang="en-US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歷史上</a:t>
          </a:r>
          <a:r>
            <a:rPr lang="zh-TW" altLang="en-US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的傷害</a:t>
          </a:r>
          <a:r>
            <a:rPr lang="zh-TW" sz="2800" kern="1200" dirty="0"/>
            <a:t>負上責任，包括十字軍東征</a:t>
          </a:r>
          <a:r>
            <a:rPr lang="zh-HK" altLang="en-US" sz="2800" kern="1200" dirty="0"/>
            <a:t>（</a:t>
          </a:r>
          <a:r>
            <a:rPr lang="zh-TW" sz="2800" kern="1200" dirty="0"/>
            <a:t>宗教和政治偏見</a:t>
          </a:r>
          <a:r>
            <a:rPr lang="zh-HK" altLang="en-US" sz="2800" kern="1200" dirty="0"/>
            <a:t>）</a:t>
          </a:r>
          <a:r>
            <a:rPr lang="zh-TW" sz="2800" kern="1200" dirty="0"/>
            <a:t>、二戰期間對猶太人的</a:t>
          </a:r>
          <a:r>
            <a:rPr lang="zh-TW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屠殺</a:t>
          </a:r>
          <a:r>
            <a:rPr lang="zh-HK" altLang="en-US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（</a:t>
          </a:r>
          <a:r>
            <a:rPr lang="zh-TW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種族偏見</a:t>
          </a:r>
          <a:r>
            <a:rPr lang="zh-HK" altLang="en-US" sz="2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  <a:cs typeface="+mn-cs"/>
            </a:rPr>
            <a:t>）。</a:t>
          </a:r>
          <a:endParaRPr lang="en-US" sz="2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w Cen MT" panose="020B0602020104020603"/>
            <a:ea typeface="微軟正黑體" panose="020B0604030504040204" pitchFamily="34" charset="-120"/>
            <a:cs typeface="+mn-cs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TW" sz="2800" kern="1200" dirty="0"/>
            <a:t>搜尋為什麼世界衛生組織認為歧視會阻礙抗疫</a:t>
          </a:r>
          <a:r>
            <a:rPr lang="en-US" sz="2800" kern="1200" dirty="0"/>
            <a:t>?</a:t>
          </a:r>
        </a:p>
      </dsp:txBody>
      <dsp:txXfrm>
        <a:off x="0" y="1123196"/>
        <a:ext cx="9720262" cy="28563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8CC37-454C-46DE-AA82-DDFEDB9786D9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5961B-184D-46FF-B3E3-CCFECD6DFD37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84466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工作紙：多元共融</a:t>
            </a:r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endParaRPr lang="zh-HK" altLang="en-US" dirty="0"/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69EE-D71C-44D9-AA33-A2343380E283}" type="slidenum">
              <a:rPr lang="zh-HK" altLang="en-US" smtClean="0"/>
              <a:t>17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0642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工作紙：多元共融</a:t>
            </a:r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 + </a:t>
            </a:r>
            <a:r>
              <a:rPr lang="zh-TW" altLang="en-US" dirty="0"/>
              <a:t>討論活動</a:t>
            </a:r>
            <a:endParaRPr lang="zh-HK" altLang="en-US" dirty="0"/>
          </a:p>
          <a:p>
            <a:endParaRPr lang="en-US" altLang="zh-TW" dirty="0"/>
          </a:p>
          <a:p>
            <a:r>
              <a:rPr lang="zh-TW" altLang="en-US" dirty="0"/>
              <a:t>建議答案：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zh-TW" altLang="en-US" baseline="0" dirty="0"/>
              <a:t>我們身邊常接觸到不同背景的人士包括不同性別、語言、宗教信仰、族裔、社會經濟背景、生活方式、殘疾程度、年齡等，而個案裡超市負責人分派口罩給有需要的人也是印度裔的。</a:t>
            </a:r>
            <a:endParaRPr lang="en-US" altLang="zh-TW" baseline="0" dirty="0"/>
          </a:p>
          <a:p>
            <a:pPr marL="228600" indent="-228600">
              <a:buAutoNum type="arabicPeriod"/>
            </a:pPr>
            <a:r>
              <a:rPr lang="zh-TW" altLang="en-US" dirty="0"/>
              <a:t>這個個案展示了多元共融社會的其中一個特點是，在日常生活中實踐對與不同背景、不同需要的人士的關懷和尊重。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zh-TW" altLang="en-US" dirty="0"/>
              <a:t>我們要通過接觸和溝通，增加彼此的認識，亦學習互相包容接納、尊重和欣賞大家不同之處。</a:t>
            </a:r>
          </a:p>
          <a:p>
            <a:pPr marL="228600" indent="-228600">
              <a:buAutoNum type="arabicPeriod"/>
            </a:pPr>
            <a:endParaRPr lang="en-US" altLang="zh-TW" dirty="0"/>
          </a:p>
          <a:p>
            <a:pPr marL="228600" indent="-228600">
              <a:buAutoNum type="arabicPeriod"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69EE-D71C-44D9-AA33-A2343380E283}" type="slidenum">
              <a:rPr lang="zh-HK" altLang="en-US" smtClean="0"/>
              <a:t>18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8081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05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83092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23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9180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45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2024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8575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4119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9256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56127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08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9A99FD0-AF7E-41E0-A9B4-509E18083BAD}" type="datetimeFigureOut">
              <a:rPr lang="en-HK" smtClean="0"/>
              <a:t>4/3/2020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F8C687-AE5A-48EF-A908-B5D77AE987C7}" type="slidenum">
              <a:rPr lang="en-HK" smtClean="0"/>
              <a:t>‹#›</a:t>
            </a:fld>
            <a:endParaRPr lang="en-HK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10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hyperlink" Target="https://www.clic.org.hk/tc/topics/antiDiscrimination/introduction_to_hk_anti_discrimination/q1.shtml" TargetMode="Externa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C37D1D6D-17D8-4296-B000-665D1892D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E5FEE8-AFCD-4B45-9490-B90929405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3224" y="1105351"/>
            <a:ext cx="6353967" cy="3023981"/>
          </a:xfrm>
        </p:spPr>
        <p:txBody>
          <a:bodyPr anchor="b">
            <a:normAutofit/>
          </a:bodyPr>
          <a:lstStyle/>
          <a:p>
            <a:pPr algn="l"/>
            <a:r>
              <a:rPr lang="zh-TW" altLang="en-US" sz="4800">
                <a:solidFill>
                  <a:srgbClr val="FFFFFF"/>
                </a:solidFill>
              </a:rPr>
              <a:t>疫症期間的反思</a:t>
            </a:r>
            <a:endParaRPr lang="en-HK" sz="48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2000F4-E266-496F-A730-83C0C10EC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3224" y="4297556"/>
            <a:ext cx="6353968" cy="1433391"/>
          </a:xfrm>
        </p:spPr>
        <p:txBody>
          <a:bodyPr anchor="t">
            <a:normAutofit/>
          </a:bodyPr>
          <a:lstStyle/>
          <a:p>
            <a:endParaRPr lang="en-HK" altLang="zh-TW" dirty="0">
              <a:solidFill>
                <a:srgbClr val="FFFFFF"/>
              </a:solidFill>
            </a:endParaRPr>
          </a:p>
          <a:p>
            <a:r>
              <a:rPr lang="zh-TW" altLang="en-US" sz="2400" dirty="0">
                <a:solidFill>
                  <a:srgbClr val="FFFFFF"/>
                </a:solidFill>
              </a:rPr>
              <a:t>生活與社會科</a:t>
            </a:r>
            <a:endParaRPr lang="en-HK" sz="24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170DF7D-4686-4BD5-A9CD-C89649284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12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B7C2A-2C40-4FE4-9C4E-91F25979B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zh-TW" altLang="en-US" dirty="0"/>
              <a:t>偏見和歧視的成因</a:t>
            </a:r>
            <a:r>
              <a:rPr lang="en-US" altLang="zh-TW" dirty="0"/>
              <a:t>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endParaRPr lang="en-HK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863440-70EC-451A-94D7-6CAAF90177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722222"/>
              </p:ext>
            </p:extLst>
          </p:nvPr>
        </p:nvGraphicFramePr>
        <p:xfrm>
          <a:off x="1024128" y="18288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8700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79955-3B8F-4E76-96EE-7016E6BDE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zh-TW" altLang="en-US" dirty="0"/>
              <a:t>偏見與歧視的代價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endParaRPr lang="en-HK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1E79A4-00BD-4434-A02B-EA08CD7A4B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714717"/>
              </p:ext>
            </p:extLst>
          </p:nvPr>
        </p:nvGraphicFramePr>
        <p:xfrm>
          <a:off x="1024128" y="1663430"/>
          <a:ext cx="10090905" cy="4931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7943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79955-3B8F-4E76-96EE-7016E6BDE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zh-TW" altLang="en-US" dirty="0"/>
              <a:t>偏見與歧視的代價</a:t>
            </a:r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endParaRPr lang="en-HK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D5E017-4D7B-4C2C-BA5F-CF9766831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525177"/>
              </p:ext>
            </p:extLst>
          </p:nvPr>
        </p:nvGraphicFramePr>
        <p:xfrm>
          <a:off x="1023938" y="2005342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6475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79955-3B8F-4E76-96EE-7016E6BDE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zh-TW" altLang="en-US" dirty="0"/>
              <a:t>偏見與歧視的代價</a:t>
            </a:r>
            <a:r>
              <a:rPr lang="en-US" altLang="zh-TW" dirty="0"/>
              <a:t>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endParaRPr lang="en-HK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D5E017-4D7B-4C2C-BA5F-CF9766831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157406"/>
              </p:ext>
            </p:extLst>
          </p:nvPr>
        </p:nvGraphicFramePr>
        <p:xfrm>
          <a:off x="1023938" y="2005342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4B53485-45BF-4E9D-A3B3-A0DD449B9382}"/>
              </a:ext>
            </a:extLst>
          </p:cNvPr>
          <p:cNvSpPr txBox="1"/>
          <p:nvPr/>
        </p:nvSpPr>
        <p:spPr>
          <a:xfrm>
            <a:off x="4752512" y="5750004"/>
            <a:ext cx="74394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Abadi" panose="020B0604020104020204" pitchFamily="34" charset="0"/>
              </a:rPr>
              <a:t>參考資料</a:t>
            </a:r>
            <a:r>
              <a:rPr lang="en-US" altLang="zh-TW" sz="1200" dirty="0">
                <a:latin typeface="Abadi" panose="020B0604020104020204" pitchFamily="34" charset="0"/>
              </a:rPr>
              <a:t>:</a:t>
            </a:r>
            <a:r>
              <a:rPr lang="zh-TW" altLang="en-US" sz="1200" dirty="0">
                <a:latin typeface="Abadi" panose="020B0604020104020204" pitchFamily="34" charset="0"/>
              </a:rPr>
              <a:t>社區法網。 </a:t>
            </a:r>
            <a:r>
              <a:rPr lang="en-HK" sz="1200" dirty="0">
                <a:latin typeface="Abadi" panose="020B06040201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https://www.clic.org.hk/tc/topics/antiDiscrimination/introduction_to_hk_anti_discrimination/q1.shtml</a:t>
            </a:r>
            <a:endParaRPr lang="zh-TW" altLang="en-US" sz="1200" dirty="0">
              <a:latin typeface="Abadi" panose="020B0604020104020204" pitchFamily="34" charset="0"/>
            </a:endParaRPr>
          </a:p>
          <a:p>
            <a:endParaRPr lang="en-HK" altLang="zh-TW" sz="1200" dirty="0">
              <a:latin typeface="Abadi" panose="020B0604020104020204" pitchFamily="34" charset="0"/>
            </a:endParaRPr>
          </a:p>
          <a:p>
            <a:r>
              <a:rPr lang="zh-TW" altLang="en-US" sz="1200" dirty="0">
                <a:latin typeface="Abadi" panose="020B0604020104020204" pitchFamily="34" charset="0"/>
              </a:rPr>
              <a:t>朱敏健</a:t>
            </a:r>
            <a:r>
              <a:rPr lang="en-US" altLang="zh-TW" sz="1200" dirty="0">
                <a:latin typeface="Abadi" panose="020B0604020104020204" pitchFamily="34" charset="0"/>
              </a:rPr>
              <a:t>(</a:t>
            </a:r>
            <a:r>
              <a:rPr lang="zh-TW" altLang="en-US" sz="1200" dirty="0">
                <a:latin typeface="Abadi" panose="020B0604020104020204" pitchFamily="34" charset="0"/>
              </a:rPr>
              <a:t>平等機會委員會主席</a:t>
            </a:r>
            <a:r>
              <a:rPr lang="en-US" altLang="zh-TW" sz="1200" dirty="0">
                <a:latin typeface="Abadi" panose="020B0604020104020204" pitchFamily="34" charset="0"/>
              </a:rPr>
              <a:t>)</a:t>
            </a:r>
            <a:r>
              <a:rPr lang="zh-TW" altLang="en-US" sz="1200" dirty="0">
                <a:latin typeface="Abadi" panose="020B0604020104020204" pitchFamily="34" charset="0"/>
              </a:rPr>
              <a:t>：摒棄歧視 同心抗疫。</a:t>
            </a:r>
            <a:r>
              <a:rPr lang="en-HK" sz="1200" dirty="0">
                <a:latin typeface="Abadi" panose="020B0604020104020204" pitchFamily="34" charset="0"/>
              </a:rPr>
              <a:t>2020</a:t>
            </a:r>
            <a:r>
              <a:rPr lang="zh-TW" altLang="en-US" sz="1200" dirty="0">
                <a:latin typeface="Abadi" panose="020B0604020104020204" pitchFamily="34" charset="0"/>
              </a:rPr>
              <a:t>年</a:t>
            </a:r>
            <a:r>
              <a:rPr lang="en-US" altLang="zh-TW" sz="1200" dirty="0">
                <a:latin typeface="Abadi" panose="020B0604020104020204" pitchFamily="34" charset="0"/>
              </a:rPr>
              <a:t>2</a:t>
            </a:r>
            <a:r>
              <a:rPr lang="zh-TW" altLang="en-US" sz="1200" dirty="0">
                <a:latin typeface="Abadi" panose="020B0604020104020204" pitchFamily="34" charset="0"/>
              </a:rPr>
              <a:t>月</a:t>
            </a:r>
            <a:r>
              <a:rPr lang="en-US" altLang="zh-TW" sz="1200" dirty="0">
                <a:latin typeface="Abadi" panose="020B0604020104020204" pitchFamily="34" charset="0"/>
              </a:rPr>
              <a:t>26</a:t>
            </a:r>
            <a:r>
              <a:rPr lang="zh-TW" altLang="en-US" sz="1200" dirty="0">
                <a:latin typeface="Abadi" panose="020B0604020104020204" pitchFamily="34" charset="0"/>
              </a:rPr>
              <a:t>日</a:t>
            </a:r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103955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BDC4C-7D6C-4A9A-B5C4-7634BFB48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對付偏見與歧視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br>
              <a:rPr lang="en-US" altLang="zh-TW" dirty="0"/>
            </a:br>
            <a:r>
              <a:rPr lang="zh-TW" altLang="en-US" dirty="0"/>
              <a:t>增進互相了解可以減少定型和誤會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B768F-8B3A-4D67-965B-4A026EAAC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09869"/>
            <a:ext cx="9720073" cy="4299491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很多西方國家的專家建議健康的人無需戴口罩 ， 呼籲公眾勤洗手、 打噴嚏或咳嗽時掩住口鼻。有些外國人更認為亞洲人戴口罩的習慣是大驚小怪。 </a:t>
            </a:r>
            <a:endParaRPr lang="en-HK" altLang="zh-TW" sz="2800" dirty="0"/>
          </a:p>
          <a:p>
            <a:r>
              <a:rPr lang="zh-TW" altLang="en-US" sz="2800" dirty="0"/>
              <a:t>然而在亞洲，例如曾經歷</a:t>
            </a:r>
            <a:r>
              <a:rPr lang="en-US" altLang="zh-TW" sz="2800" dirty="0"/>
              <a:t>2003</a:t>
            </a:r>
            <a:r>
              <a:rPr lang="zh-TW" altLang="en-US" sz="2800" dirty="0"/>
              <a:t>年非典型肺炎的香港，幾乎所有人在疫症期間到公眾地方都會帶口罩，並以此為為己為人的良好行為。</a:t>
            </a:r>
            <a:endParaRPr lang="en-HK" altLang="zh-TW" sz="2800" dirty="0"/>
          </a:p>
          <a:p>
            <a:r>
              <a:rPr lang="zh-TW" altLang="en-US" sz="2800" dirty="0"/>
              <a:t>如果兩地能增進彼此了解，可以減少定型和誤會。</a:t>
            </a:r>
            <a:endParaRPr lang="en-US" altLang="zh-TW" sz="2800" dirty="0"/>
          </a:p>
          <a:p>
            <a:endParaRPr lang="en-HK" dirty="0"/>
          </a:p>
        </p:txBody>
      </p:sp>
      <p:pic>
        <p:nvPicPr>
          <p:cNvPr id="1026" name="Picture 2" descr="Image result for surgical mask free clipart">
            <a:extLst>
              <a:ext uri="{FF2B5EF4-FFF2-40B4-BE49-F238E27FC236}">
                <a16:creationId xmlns:a16="http://schemas.microsoft.com/office/drawing/2014/main" id="{DFE99125-AE0B-4033-9B59-DB9CD5425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735" y="4597810"/>
            <a:ext cx="1980000" cy="19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256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BDC4C-7D6C-4A9A-B5C4-7634BFB48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對付偏見與歧視</a:t>
            </a:r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br>
              <a:rPr lang="en-US" altLang="zh-TW" dirty="0"/>
            </a:br>
            <a:r>
              <a:rPr lang="zh-TW" altLang="en-US" dirty="0"/>
              <a:t>培養人文精神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B768F-8B3A-4D67-965B-4A026EAAC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/>
              <a:t>病毒不認國界族裔。</a:t>
            </a:r>
            <a:endParaRPr lang="en-HK" altLang="zh-TW" sz="3600" dirty="0"/>
          </a:p>
          <a:p>
            <a:r>
              <a:rPr lang="zh-TW" altLang="en-US" sz="3600" dirty="0"/>
              <a:t>同樣，抹去國界和標籤，每一個都是人。</a:t>
            </a:r>
          </a:p>
          <a:p>
            <a:endParaRPr lang="en-HK" dirty="0"/>
          </a:p>
        </p:txBody>
      </p:sp>
      <p:pic>
        <p:nvPicPr>
          <p:cNvPr id="5" name="Graphic 4" descr="Group success">
            <a:extLst>
              <a:ext uri="{FF2B5EF4-FFF2-40B4-BE49-F238E27FC236}">
                <a16:creationId xmlns:a16="http://schemas.microsoft.com/office/drawing/2014/main" id="{C16B5E95-AA77-4AB0-B6A3-4B443F2098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33880" y="4015903"/>
            <a:ext cx="1864468" cy="186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46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BDC4C-7D6C-4A9A-B5C4-7634BFB48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對付偏見與歧視</a:t>
            </a:r>
            <a:r>
              <a:rPr lang="en-US" altLang="zh-TW" dirty="0"/>
              <a:t>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br>
              <a:rPr lang="en-US" altLang="zh-TW" dirty="0"/>
            </a:br>
            <a:r>
              <a:rPr lang="zh-TW" altLang="en-US" dirty="0"/>
              <a:t>認清人類共同福祉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B768F-8B3A-4D67-965B-4A026EAAC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/>
              <a:t>歧視令病毒肆虐，合作可遏止疫情。</a:t>
            </a:r>
          </a:p>
          <a:p>
            <a:endParaRPr lang="en-HK" dirty="0"/>
          </a:p>
        </p:txBody>
      </p:sp>
      <p:pic>
        <p:nvPicPr>
          <p:cNvPr id="7" name="Graphic 6" descr="Cheers">
            <a:extLst>
              <a:ext uri="{FF2B5EF4-FFF2-40B4-BE49-F238E27FC236}">
                <a16:creationId xmlns:a16="http://schemas.microsoft.com/office/drawing/2014/main" id="{B0BC0FFB-6136-4D64-A6AC-F47B861E3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90169" y="3827833"/>
            <a:ext cx="2153055" cy="215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120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84372" y="226338"/>
            <a:ext cx="9144000" cy="150369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spcBef>
                <a:spcPts val="20"/>
              </a:spcBef>
            </a:pPr>
            <a:r>
              <a:rPr lang="zh-TW" altLang="en-US" sz="2800" dirty="0"/>
              <a:t> </a:t>
            </a:r>
            <a:r>
              <a:rPr lang="zh-TW" altLang="en-US" sz="2800" b="1" dirty="0"/>
              <a:t>香港一間印度超市近日免費派發口罩，任何人均可到店舖拿取口罩，毋須購買任何貨品。</a:t>
            </a:r>
            <a:endParaRPr lang="zh-HK" altLang="en-US" sz="2800" b="1" dirty="0"/>
          </a:p>
        </p:txBody>
      </p:sp>
      <p:sp>
        <p:nvSpPr>
          <p:cNvPr id="6" name="流程圖: 文件 5"/>
          <p:cNvSpPr/>
          <p:nvPr/>
        </p:nvSpPr>
        <p:spPr>
          <a:xfrm>
            <a:off x="1939753" y="1905142"/>
            <a:ext cx="4216619" cy="3858703"/>
          </a:xfrm>
          <a:prstGeom prst="flowChartDocument">
            <a:avLst/>
          </a:prstGeom>
          <a:ln w="571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zh-HK" sz="2000" b="1" dirty="0">
                <a:latin typeface="+mn-ea"/>
              </a:rPr>
              <a:t>該店負責人是兩位</a:t>
            </a:r>
            <a:r>
              <a:rPr lang="zh-TW" altLang="zh-HK" sz="2000" b="1" u="sng" dirty="0">
                <a:latin typeface="+mn-ea"/>
              </a:rPr>
              <a:t>長年在港生活</a:t>
            </a:r>
            <a:r>
              <a:rPr lang="zh-TW" altLang="zh-HK" sz="2000" b="1" dirty="0">
                <a:latin typeface="+mn-ea"/>
              </a:rPr>
              <a:t>的印度裔兄弟，他們受訪時指，「</a:t>
            </a:r>
            <a:r>
              <a:rPr lang="zh-TW" altLang="zh-HK" sz="2000" b="1" u="sng" dirty="0">
                <a:latin typeface="+mn-ea"/>
              </a:rPr>
              <a:t>香港是我們的家</a:t>
            </a:r>
            <a:r>
              <a:rPr lang="zh-TW" altLang="zh-HK" sz="2000" b="1" dirty="0">
                <a:latin typeface="+mn-ea"/>
              </a:rPr>
              <a:t>（</a:t>
            </a:r>
            <a:r>
              <a:rPr lang="en-US" altLang="zh-HK" sz="2000" b="1" dirty="0">
                <a:solidFill>
                  <a:schemeClr val="tx1"/>
                </a:solidFill>
                <a:latin typeface="+mn-ea"/>
              </a:rPr>
              <a:t>Hong Kong </a:t>
            </a:r>
            <a:r>
              <a:rPr lang="en-US" altLang="zh-HK" sz="2000" b="1" dirty="0">
                <a:latin typeface="+mn-ea"/>
              </a:rPr>
              <a:t>is our home</a:t>
            </a:r>
            <a:r>
              <a:rPr lang="zh-TW" altLang="zh-HK" sz="2000" b="1" dirty="0">
                <a:latin typeface="+mn-ea"/>
              </a:rPr>
              <a:t>），我們全都知道香港人韌性強，經常在一起。</a:t>
            </a:r>
            <a:r>
              <a:rPr lang="zh-TW" altLang="zh-HK" sz="2000" b="1" u="sng" dirty="0">
                <a:latin typeface="+mn-ea"/>
              </a:rPr>
              <a:t>我是他們的一分子</a:t>
            </a:r>
            <a:r>
              <a:rPr lang="zh-TW" altLang="zh-HK" sz="2000" b="1" dirty="0">
                <a:latin typeface="+mn-ea"/>
              </a:rPr>
              <a:t>，我只是</a:t>
            </a:r>
            <a:r>
              <a:rPr lang="zh-TW" altLang="zh-HK" sz="2000" b="1" u="sng" dirty="0">
                <a:latin typeface="+mn-ea"/>
              </a:rPr>
              <a:t>盡自己的責任</a:t>
            </a:r>
            <a:r>
              <a:rPr lang="zh-TW" altLang="zh-HK" sz="2000" b="1" dirty="0">
                <a:latin typeface="+mn-ea"/>
              </a:rPr>
              <a:t>，</a:t>
            </a:r>
            <a:r>
              <a:rPr lang="zh-TW" altLang="zh-HK" sz="2000" b="1" u="sng" dirty="0">
                <a:latin typeface="+mn-ea"/>
              </a:rPr>
              <a:t>為社群出一分力</a:t>
            </a:r>
            <a:r>
              <a:rPr lang="zh-TW" altLang="zh-HK" sz="2000" b="1" dirty="0">
                <a:latin typeface="+mn-ea"/>
              </a:rPr>
              <a:t>。」</a:t>
            </a:r>
            <a:endParaRPr lang="en-US" altLang="zh-TW" sz="2000" b="1" u="sng" dirty="0">
              <a:latin typeface="+mn-ea"/>
            </a:endParaRPr>
          </a:p>
        </p:txBody>
      </p:sp>
      <p:sp>
        <p:nvSpPr>
          <p:cNvPr id="7" name="流程圖: 文件 6"/>
          <p:cNvSpPr/>
          <p:nvPr/>
        </p:nvSpPr>
        <p:spPr>
          <a:xfrm>
            <a:off x="6147334" y="2811924"/>
            <a:ext cx="4320480" cy="3575295"/>
          </a:xfrm>
          <a:prstGeom prst="flowChartDocument">
            <a:avLst/>
          </a:prstGeom>
          <a:ln w="571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zh-HK" sz="2000" b="1" dirty="0"/>
              <a:t>在印度超市</a:t>
            </a:r>
            <a:r>
              <a:rPr lang="zh-TW" altLang="en-US" sz="2000" b="1" dirty="0"/>
              <a:t>工作的</a:t>
            </a:r>
            <a:r>
              <a:rPr lang="zh-TW" altLang="zh-HK" sz="2000" b="1" dirty="0"/>
              <a:t>員工直言過往自己跟不少港人一樣，對印度裔社群認識不多，甚或有負面印象。但是</a:t>
            </a:r>
            <a:r>
              <a:rPr lang="zh-TW" altLang="zh-HK" sz="2000" b="1" u="sng" dirty="0"/>
              <a:t>對印度社群了解加深了</a:t>
            </a:r>
            <a:r>
              <a:rPr lang="zh-TW" altLang="zh-HK" sz="2000" b="1" dirty="0"/>
              <a:t>，認為「佢哋好有愛」，這次印度超市更在多間商戶將口罩抬價時，向市民雪中送炭派口罩，令她大受感動，坦言在港生活的人士應</a:t>
            </a:r>
            <a:r>
              <a:rPr lang="zh-TW" altLang="zh-HK" sz="2000" b="1" u="sng" dirty="0"/>
              <a:t>無分彼此，互相幫助</a:t>
            </a:r>
            <a:r>
              <a:rPr lang="zh-TW" altLang="zh-HK" sz="2000" b="1" dirty="0"/>
              <a:t>。</a:t>
            </a:r>
            <a:endParaRPr lang="en-US" altLang="zh-TW" sz="2000" b="1" u="sng" dirty="0"/>
          </a:p>
        </p:txBody>
      </p:sp>
    </p:spTree>
    <p:extLst>
      <p:ext uri="{BB962C8B-B14F-4D97-AF65-F5344CB8AC3E}">
        <p14:creationId xmlns:p14="http://schemas.microsoft.com/office/powerpoint/2010/main" val="233978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140292" y="1988840"/>
            <a:ext cx="3167955" cy="1656184"/>
          </a:xfrm>
        </p:spPr>
        <p:txBody>
          <a:bodyPr anchor="b">
            <a:normAutofit/>
          </a:bodyPr>
          <a:lstStyle/>
          <a:p>
            <a:pPr algn="ctr"/>
            <a:r>
              <a:rPr lang="zh-TW" altLang="en-US" sz="4400" b="1" dirty="0"/>
              <a:t>多元共融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775520" y="332656"/>
            <a:ext cx="4824536" cy="6300000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TW" altLang="en-US" sz="2800" kern="0" dirty="0">
                <a:solidFill>
                  <a:srgbClr val="000000"/>
                </a:solidFill>
                <a:latin typeface="+mn-ea"/>
                <a:cs typeface="Times New Roman"/>
              </a:rPr>
              <a:t>印度超市負責人向市民免費派發口罩，展示了多元共融</a:t>
            </a:r>
            <a:r>
              <a:rPr lang="zh-HK" altLang="zh-HK" sz="2800" dirty="0"/>
              <a:t>為社會帶來</a:t>
            </a:r>
            <a:r>
              <a:rPr lang="zh-TW" altLang="en-US" sz="2800" kern="0" dirty="0">
                <a:solidFill>
                  <a:srgbClr val="000000"/>
                </a:solidFill>
                <a:latin typeface="+mn-ea"/>
                <a:cs typeface="Times New Roman"/>
              </a:rPr>
              <a:t>的</a:t>
            </a:r>
            <a:r>
              <a:rPr lang="zh-HK" altLang="zh-HK" sz="2800" dirty="0"/>
              <a:t>正面效益</a:t>
            </a:r>
            <a:r>
              <a:rPr lang="zh-HK" altLang="en-US" sz="2800" dirty="0"/>
              <a:t>，如： </a:t>
            </a:r>
            <a:endParaRPr lang="en-US" altLang="zh-HK" sz="2800" dirty="0"/>
          </a:p>
          <a:p>
            <a:pPr lvl="1">
              <a:lnSpc>
                <a:spcPct val="120000"/>
              </a:lnSpc>
            </a:pPr>
            <a:r>
              <a:rPr lang="zh-TW" altLang="zh-HK" sz="2400" dirty="0"/>
              <a:t>社會上每個人都能發揮所長，有助人們對社會產生歸屬感</a:t>
            </a:r>
            <a:endParaRPr lang="en-US" altLang="zh-TW" sz="2400" dirty="0"/>
          </a:p>
          <a:p>
            <a:pPr lvl="1">
              <a:lnSpc>
                <a:spcPct val="120000"/>
              </a:lnSpc>
            </a:pPr>
            <a:r>
              <a:rPr lang="zh-TW" altLang="zh-HK" sz="2400" dirty="0"/>
              <a:t>人與人之間的溝通和相互了解，有助減少誤會和衝突，使社會變得更和諧和穩定</a:t>
            </a:r>
            <a:endParaRPr lang="en-US" altLang="zh-TW" sz="2400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2800" dirty="0">
                <a:latin typeface="+mn-ea"/>
              </a:rPr>
              <a:t>在抗疫時期，這種</a:t>
            </a:r>
            <a:r>
              <a:rPr lang="zh-TW" altLang="en-US" sz="2800" u="sng" dirty="0">
                <a:latin typeface="+mn-ea"/>
              </a:rPr>
              <a:t>齊心一致</a:t>
            </a:r>
            <a:r>
              <a:rPr lang="zh-TW" altLang="en-US" sz="2800" dirty="0">
                <a:latin typeface="+mn-ea"/>
              </a:rPr>
              <a:t>、</a:t>
            </a:r>
            <a:r>
              <a:rPr lang="zh-TW" altLang="en-US" sz="2800" u="sng" dirty="0">
                <a:latin typeface="+mn-ea"/>
              </a:rPr>
              <a:t>互相幫助</a:t>
            </a:r>
            <a:r>
              <a:rPr lang="zh-TW" altLang="en-US" sz="2800" dirty="0">
                <a:latin typeface="+mn-ea"/>
              </a:rPr>
              <a:t>、</a:t>
            </a:r>
            <a:r>
              <a:rPr lang="zh-TW" altLang="en-US" sz="2800" u="sng" dirty="0">
                <a:latin typeface="+mn-ea"/>
              </a:rPr>
              <a:t>互相關愛</a:t>
            </a:r>
            <a:r>
              <a:rPr lang="zh-TW" altLang="en-US" sz="2800" dirty="0">
                <a:latin typeface="+mn-ea"/>
              </a:rPr>
              <a:t>尤其重要，有助對抗疫情。</a:t>
            </a:r>
            <a:endParaRPr lang="en-US" altLang="zh-TW" kern="0" dirty="0">
              <a:solidFill>
                <a:schemeClr val="tx1"/>
              </a:solidFill>
              <a:latin typeface="+mn-ea"/>
              <a:ea typeface="+mn-ea"/>
              <a:cs typeface="Times New Roman"/>
            </a:endParaRPr>
          </a:p>
        </p:txBody>
      </p:sp>
      <p:sp>
        <p:nvSpPr>
          <p:cNvPr id="7" name="矩形: 圓角 10"/>
          <p:cNvSpPr/>
          <p:nvPr/>
        </p:nvSpPr>
        <p:spPr>
          <a:xfrm>
            <a:off x="6924068" y="4077072"/>
            <a:ext cx="3600400" cy="1702588"/>
          </a:xfrm>
          <a:prstGeom prst="roundRect">
            <a:avLst>
              <a:gd name="adj" fmla="val 10250"/>
            </a:avLst>
          </a:prstGeom>
          <a:solidFill>
            <a:schemeClr val="bg1"/>
          </a:solidFill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zh-TW" altLang="en-US" sz="1600" b="1" kern="0" dirty="0">
                <a:solidFill>
                  <a:srgbClr val="000000"/>
                </a:solidFill>
                <a:latin typeface="新細明體"/>
                <a:ea typeface="新細明體"/>
                <a:cs typeface="Times New Roman"/>
              </a:rPr>
              <a:t>重溫</a:t>
            </a:r>
            <a:r>
              <a:rPr lang="zh-TW" altLang="en-US" sz="1600" kern="0" dirty="0">
                <a:solidFill>
                  <a:srgbClr val="000000"/>
                </a:solidFill>
                <a:latin typeface="新細明體"/>
                <a:ea typeface="新細明體"/>
                <a:cs typeface="Times New Roman"/>
              </a:rPr>
              <a:t>：</a:t>
            </a:r>
            <a:r>
              <a:rPr lang="en-US" sz="1600" kern="0" dirty="0">
                <a:solidFill>
                  <a:srgbClr val="000000"/>
                </a:solidFill>
                <a:latin typeface="新細明體"/>
                <a:ea typeface="新細明體"/>
                <a:cs typeface="Times New Roman"/>
              </a:rPr>
              <a:t>「</a:t>
            </a:r>
            <a:r>
              <a:rPr lang="en-US" sz="1600" kern="0" dirty="0" err="1">
                <a:solidFill>
                  <a:srgbClr val="000000"/>
                </a:solidFill>
                <a:latin typeface="新細明體"/>
                <a:ea typeface="新細明體"/>
                <a:cs typeface="Times New Roman"/>
              </a:rPr>
              <a:t>三分鐘概念」動畫視像片段「多元共融</a:t>
            </a:r>
            <a:r>
              <a:rPr lang="en-US" sz="1600" kern="0" dirty="0">
                <a:solidFill>
                  <a:srgbClr val="000000"/>
                </a:solidFill>
                <a:latin typeface="新細明體"/>
                <a:ea typeface="新細明體"/>
                <a:cs typeface="Times New Roman"/>
              </a:rPr>
              <a:t>」，</a:t>
            </a:r>
            <a:r>
              <a:rPr lang="en-US" sz="1600" kern="0" dirty="0" err="1">
                <a:solidFill>
                  <a:srgbClr val="000000"/>
                </a:solidFill>
                <a:latin typeface="新細明體"/>
                <a:ea typeface="新細明體"/>
                <a:cs typeface="Times New Roman"/>
              </a:rPr>
              <a:t>了解多元共融社會可帶來正面效益</a:t>
            </a:r>
            <a:r>
              <a:rPr lang="en-US" sz="1600" kern="0" dirty="0">
                <a:solidFill>
                  <a:srgbClr val="000000"/>
                </a:solidFill>
                <a:latin typeface="新細明體"/>
                <a:ea typeface="新細明體"/>
                <a:cs typeface="Times New Roman"/>
              </a:rPr>
              <a:t>。</a:t>
            </a:r>
            <a:endParaRPr lang="en-US" sz="1600" kern="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600"/>
              </a:spcBef>
            </a:pPr>
            <a:r>
              <a:rPr lang="en-US" sz="1200" kern="100" dirty="0">
                <a:solidFill>
                  <a:srgbClr val="000000"/>
                </a:solidFill>
                <a:ea typeface="新細明體"/>
                <a:cs typeface="Times New Roman"/>
              </a:rPr>
              <a:t>https://www.youtube.com/watch?v=fWkOOM9nSDg&amp;feature=youtu.be</a:t>
            </a:r>
            <a:endParaRPr lang="zh-TW" altLang="en-US" sz="1200" kern="100" dirty="0">
              <a:ea typeface="新細明體"/>
              <a:cs typeface="Times New Roman"/>
            </a:endParaRPr>
          </a:p>
        </p:txBody>
      </p:sp>
      <p:pic>
        <p:nvPicPr>
          <p:cNvPr id="8" name="圖片 7" descr="../../../../Users/patrick/Desktop/螢幕快照%202019-12-23%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489" y="5582217"/>
            <a:ext cx="85598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Asus\Desktop\inclusi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070" y="5380232"/>
            <a:ext cx="1265612" cy="126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24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4B45C-21B6-4A35-A11F-B97A13BE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C95CD-4E7C-47D6-BA28-E8CB29EB4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HK" altLang="zh-TW" dirty="0"/>
          </a:p>
          <a:p>
            <a:pPr marL="0" indent="0" algn="ctr">
              <a:buNone/>
            </a:pPr>
            <a:endParaRPr lang="en-HK" altLang="zh-TW" dirty="0"/>
          </a:p>
          <a:p>
            <a:pPr marL="0" indent="0" algn="ctr">
              <a:buNone/>
            </a:pPr>
            <a:r>
              <a:rPr lang="zh-TW" altLang="en-US" sz="4400" dirty="0"/>
              <a:t>完</a:t>
            </a:r>
            <a:endParaRPr lang="en-HK" sz="4400" dirty="0"/>
          </a:p>
        </p:txBody>
      </p:sp>
    </p:spTree>
    <p:extLst>
      <p:ext uri="{BB962C8B-B14F-4D97-AF65-F5344CB8AC3E}">
        <p14:creationId xmlns:p14="http://schemas.microsoft.com/office/powerpoint/2010/main" val="3686732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BE20A-44DA-4F09-B641-5C0AA1D37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zh-TW" altLang="en-US" dirty="0"/>
              <a:t>疫症期間，報章報導了以下事情</a:t>
            </a:r>
            <a:r>
              <a:rPr lang="en-US" altLang="zh-TW" dirty="0"/>
              <a:t>:</a:t>
            </a:r>
            <a:endParaRPr lang="en-HK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737B341-1AEF-42A0-98E5-5091BACB57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42276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A10259C-E7A9-46D5-967A-30FEB1C94DAA}"/>
              </a:ext>
            </a:extLst>
          </p:cNvPr>
          <p:cNvSpPr txBox="1"/>
          <p:nvPr/>
        </p:nvSpPr>
        <p:spPr>
          <a:xfrm>
            <a:off x="168676" y="6488668"/>
            <a:ext cx="11585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資料來源</a:t>
            </a:r>
            <a:r>
              <a:rPr lang="en-US" altLang="zh-TW" dirty="0"/>
              <a:t>:2020</a:t>
            </a:r>
            <a:r>
              <a:rPr lang="zh-TW" altLang="en-US" dirty="0"/>
              <a:t>年</a:t>
            </a:r>
            <a:r>
              <a:rPr lang="en-US" altLang="zh-TW" dirty="0"/>
              <a:t>2</a:t>
            </a:r>
            <a:r>
              <a:rPr lang="zh-TW" altLang="en-US" dirty="0"/>
              <a:t>月</a:t>
            </a:r>
            <a:r>
              <a:rPr lang="en-US" altLang="zh-TW" dirty="0"/>
              <a:t>3</a:t>
            </a:r>
            <a:r>
              <a:rPr lang="zh-TW" altLang="en-US" dirty="0"/>
              <a:t>日世界日報</a:t>
            </a:r>
            <a:r>
              <a:rPr lang="en-US" altLang="zh-TW" dirty="0"/>
              <a:t>(W</a:t>
            </a:r>
            <a:r>
              <a:rPr lang="en-HK" altLang="zh-TW" dirty="0" err="1"/>
              <a:t>orld</a:t>
            </a:r>
            <a:r>
              <a:rPr lang="en-HK" altLang="zh-TW" dirty="0"/>
              <a:t> Journal</a:t>
            </a:r>
            <a:r>
              <a:rPr lang="en-US" altLang="zh-TW" dirty="0"/>
              <a:t>)</a:t>
            </a:r>
            <a:r>
              <a:rPr lang="zh-TW" altLang="en-US" dirty="0"/>
              <a:t> ，</a:t>
            </a:r>
            <a:r>
              <a:rPr lang="en-US" altLang="zh-TW" dirty="0"/>
              <a:t>2020</a:t>
            </a:r>
            <a:r>
              <a:rPr lang="zh-TW" altLang="en-US" dirty="0"/>
              <a:t>年 </a:t>
            </a:r>
            <a:r>
              <a:rPr lang="en-US" altLang="zh-TW" dirty="0"/>
              <a:t>2</a:t>
            </a:r>
            <a:r>
              <a:rPr lang="zh-TW" altLang="en-US" dirty="0"/>
              <a:t>月 </a:t>
            </a:r>
            <a:r>
              <a:rPr lang="en-US" altLang="zh-TW" dirty="0"/>
              <a:t>11</a:t>
            </a:r>
            <a:r>
              <a:rPr lang="zh-TW" altLang="en-US" dirty="0"/>
              <a:t>日</a:t>
            </a:r>
            <a:r>
              <a:rPr lang="en-US" altLang="zh-TW" dirty="0"/>
              <a:t>BBC</a:t>
            </a:r>
            <a:r>
              <a:rPr lang="zh-TW" altLang="en-US" dirty="0"/>
              <a:t>中文網，</a:t>
            </a:r>
            <a:r>
              <a:rPr lang="en-US" altLang="zh-TW" dirty="0"/>
              <a:t>2020</a:t>
            </a:r>
            <a:r>
              <a:rPr lang="zh-TW" altLang="en-US" dirty="0"/>
              <a:t>年</a:t>
            </a:r>
            <a:r>
              <a:rPr lang="en-US" altLang="zh-TW" dirty="0"/>
              <a:t>2</a:t>
            </a:r>
            <a:r>
              <a:rPr lang="zh-TW" altLang="en-US" dirty="0"/>
              <a:t>月</a:t>
            </a:r>
            <a:r>
              <a:rPr lang="en-US" altLang="zh-TW" dirty="0"/>
              <a:t>24</a:t>
            </a:r>
            <a:r>
              <a:rPr lang="zh-TW" altLang="en-US" dirty="0"/>
              <a:t>日 德國之聲中文網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47299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6BB72-C665-4E9A-93AA-25E1D5078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035" y="215565"/>
            <a:ext cx="9720072" cy="1499616"/>
          </a:xfrm>
        </p:spPr>
        <p:txBody>
          <a:bodyPr/>
          <a:lstStyle/>
          <a:p>
            <a:r>
              <a:rPr lang="zh-TW" altLang="en-US" dirty="0"/>
              <a:t>這些行為並無事實</a:t>
            </a:r>
            <a:r>
              <a:rPr lang="en-US" altLang="zh-TW" dirty="0"/>
              <a:t>/</a:t>
            </a:r>
            <a:r>
              <a:rPr lang="zh-TW" altLang="en-US" dirty="0"/>
              <a:t>科學的基礎，反而帶有偏見甚或歧視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209D7-6720-4568-A6CF-5D71AA102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00817"/>
            <a:ext cx="10862569" cy="3594225"/>
          </a:xfrm>
        </p:spPr>
        <p:txBody>
          <a:bodyPr>
            <a:normAutofit/>
          </a:bodyPr>
          <a:lstStyle/>
          <a:p>
            <a:pPr marL="715963" lvl="1" indent="-587375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zh-TW" altLang="en-US" sz="3600" b="1" dirty="0">
                <a:latin typeface="+mn-ea"/>
              </a:rPr>
              <a:t>偏見</a:t>
            </a:r>
            <a:r>
              <a:rPr lang="en-US" altLang="zh-TW" sz="3600" b="1" dirty="0">
                <a:latin typeface="+mn-ea"/>
              </a:rPr>
              <a:t>:</a:t>
            </a:r>
            <a:r>
              <a:rPr lang="zh-TW" altLang="en-US" sz="3600" b="1" dirty="0">
                <a:latin typeface="+mn-ea"/>
              </a:rPr>
              <a:t>根據某些看法</a:t>
            </a:r>
            <a:r>
              <a:rPr lang="en-US" altLang="zh-TW" sz="3600" b="1" dirty="0">
                <a:latin typeface="+mn-ea"/>
              </a:rPr>
              <a:t>/</a:t>
            </a:r>
            <a:r>
              <a:rPr lang="zh-TW" altLang="en-US" sz="3600" b="1" dirty="0">
                <a:latin typeface="+mn-ea"/>
              </a:rPr>
              <a:t>信念對某人所形成的先存</a:t>
            </a:r>
            <a:r>
              <a:rPr lang="zh-TW" altLang="en-US" sz="3600" b="1" dirty="0">
                <a:solidFill>
                  <a:srgbClr val="FF0000"/>
                </a:solidFill>
                <a:latin typeface="+mn-ea"/>
              </a:rPr>
              <a:t>觀念</a:t>
            </a:r>
            <a:endParaRPr lang="en-US" altLang="zh-TW" sz="3600" b="1" dirty="0">
              <a:solidFill>
                <a:srgbClr val="FF0000"/>
              </a:solidFill>
              <a:latin typeface="+mn-ea"/>
            </a:endParaRPr>
          </a:p>
          <a:p>
            <a:pPr marL="128588" lvl="1" indent="0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None/>
            </a:pPr>
            <a:endParaRPr lang="en-US" altLang="zh-TW" sz="3600" b="1" dirty="0">
              <a:solidFill>
                <a:srgbClr val="FF0000"/>
              </a:solidFill>
              <a:latin typeface="+mn-ea"/>
            </a:endParaRPr>
          </a:p>
          <a:p>
            <a:pPr marL="715963" lvl="1" indent="-587375"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zh-TW" altLang="en-US" sz="3600" b="1" dirty="0">
                <a:latin typeface="+mn-ea"/>
              </a:rPr>
              <a:t>歧視</a:t>
            </a:r>
            <a:r>
              <a:rPr lang="en-US" altLang="zh-TW" sz="3600" b="1" dirty="0">
                <a:latin typeface="+mn-ea"/>
              </a:rPr>
              <a:t>:</a:t>
            </a:r>
            <a:r>
              <a:rPr lang="zh-TW" altLang="en-US" sz="3600" b="1" dirty="0">
                <a:latin typeface="+mn-ea"/>
              </a:rPr>
              <a:t>將以上偏見付之</a:t>
            </a:r>
            <a:r>
              <a:rPr lang="zh-TW" altLang="en-US" sz="3600" b="1" dirty="0">
                <a:solidFill>
                  <a:srgbClr val="FF0000"/>
                </a:solidFill>
                <a:latin typeface="+mn-ea"/>
              </a:rPr>
              <a:t>行動</a:t>
            </a:r>
            <a:r>
              <a:rPr lang="zh-TW" altLang="en-US" sz="3600" b="1" dirty="0">
                <a:latin typeface="+mn-ea"/>
              </a:rPr>
              <a:t>，例如，因應不相關的背景特徵提供不同的待遇</a:t>
            </a:r>
            <a:endParaRPr lang="en-HK" altLang="zh-TW" sz="3600" b="1" dirty="0">
              <a:latin typeface="+mn-ea"/>
            </a:endParaRPr>
          </a:p>
          <a:p>
            <a:pPr marL="128016" lvl="1" indent="0">
              <a:lnSpc>
                <a:spcPct val="120000"/>
              </a:lnSpc>
              <a:buNone/>
            </a:pPr>
            <a:endParaRPr lang="en-US" altLang="zh-TW" sz="1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164DC7-8D1B-4052-BDF5-7FC7B638ADA5}"/>
              </a:ext>
            </a:extLst>
          </p:cNvPr>
          <p:cNvSpPr txBox="1"/>
          <p:nvPr/>
        </p:nvSpPr>
        <p:spPr>
          <a:xfrm>
            <a:off x="1846554" y="5992427"/>
            <a:ext cx="939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參考資料</a:t>
            </a:r>
            <a:r>
              <a:rPr lang="en-US" altLang="zh-TW" dirty="0"/>
              <a:t>: </a:t>
            </a:r>
            <a:r>
              <a:rPr lang="zh-TW" altLang="en-US" dirty="0"/>
              <a:t>教育局課程發展處 健康管理與社會關懷主題冊 健康和社會關懷議題 </a:t>
            </a:r>
            <a:r>
              <a:rPr lang="en-US" altLang="zh-TW" dirty="0"/>
              <a:t>﹣15B </a:t>
            </a:r>
            <a:r>
              <a:rPr lang="zh-TW" altLang="en-US" dirty="0"/>
              <a:t>歧視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09662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3938" y="238986"/>
            <a:ext cx="9720072" cy="1499616"/>
          </a:xfrm>
        </p:spPr>
        <p:txBody>
          <a:bodyPr>
            <a:noAutofit/>
          </a:bodyPr>
          <a:lstStyle/>
          <a:p>
            <a:pPr marL="128016" lvl="1" indent="0">
              <a:lnSpc>
                <a:spcPct val="120000"/>
              </a:lnSpc>
            </a:pPr>
            <a:r>
              <a:rPr lang="zh-TW" altLang="en-US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根據以上定義，下列三個事件有哪些偏見或歧視的元素</a:t>
            </a:r>
            <a:r>
              <a:rPr lang="en-US" altLang="zh-TW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? </a:t>
            </a:r>
            <a:endParaRPr lang="zh-HK" alt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288856"/>
              </p:ext>
            </p:extLst>
          </p:nvPr>
        </p:nvGraphicFramePr>
        <p:xfrm>
          <a:off x="1023938" y="2084832"/>
          <a:ext cx="9720262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0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事件</a:t>
                      </a:r>
                      <a:endParaRPr lang="zh-HK" alt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/>
                        <a:t>涉及偏見或歧視元素</a:t>
                      </a:r>
                      <a:endParaRPr lang="zh-HK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/>
                        <a:t>在美國紐約地鐵，一名非裔男人毆打一名戴口罩的亞裔女人。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altLang="zh-HK" sz="16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偏見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先入為主地認為所有亞洲人都帶來病毒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帶口罩代表有病</a:t>
                      </a:r>
                      <a:r>
                        <a:rPr lang="en-HK" altLang="zh-HK" sz="160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歧視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將以上偏見付諸有差別的對待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暴力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[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仇恨襲擊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])</a:t>
                      </a:r>
                      <a:endParaRPr lang="zh-HK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/>
                        <a:t>有一位健康正常的台灣女學生，在德國乘坐地鐵時，驗票員竟然告訴她，「你生病了，離我遠一點」。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altLang="zh-HK" sz="16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偏見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先入為主地認為所有亞洲人都帶有病毒</a:t>
                      </a:r>
                      <a:r>
                        <a:rPr lang="en-HK" altLang="zh-HK" sz="160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歧視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基於種族，將以上偏見付諸有差別的對待，只要求該學生一人，而非所有人，離開遠一點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HK" altLang="en-US" sz="1600" dirty="0">
                        <a:solidFill>
                          <a:srgbClr val="FF0000"/>
                        </a:solidFill>
                      </a:endParaRPr>
                    </a:p>
                    <a:p>
                      <a:endParaRPr lang="zh-HK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/>
                        <a:t>有住在倫敦的亞裔人士表示，坐地鐵時其他人看到她，就像看到瘟疫一樣趕緊走避。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altLang="zh-HK" sz="160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偏見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</a:rPr>
                        <a:t>:</a:t>
                      </a:r>
                      <a:r>
                        <a:rPr lang="zh-TW" altLang="en-US" sz="1600" dirty="0">
                          <a:solidFill>
                            <a:srgbClr val="FF0000"/>
                          </a:solidFill>
                        </a:rPr>
                        <a:t>先入為主地認為所有</a:t>
                      </a:r>
                      <a:r>
                        <a:rPr lang="zh-TW" altLang="en-US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亞裔人都帶來病毒</a:t>
                      </a:r>
                      <a:r>
                        <a:rPr lang="en-HK" altLang="zh-HK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altLang="zh-TW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歧視</a:t>
                      </a:r>
                      <a:r>
                        <a:rPr lang="en-US" altLang="zh-TW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en-US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基於種族，將以上偏見付諸有差別的對待，只閃避亞裔人士</a:t>
                      </a:r>
                      <a:r>
                        <a:rPr lang="en-US" altLang="zh-TW" sz="16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HK" altLang="en-US" sz="1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HK" altLang="en-US" sz="1600" dirty="0"/>
                    </a:p>
                    <a:p>
                      <a:endParaRPr lang="zh-HK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281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99452-B7F8-4AEB-BF2E-5D6EA17B3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zh-TW" altLang="en-US" dirty="0"/>
              <a:t>我沒有受偏見或歧視，所以可以置身事外</a:t>
            </a:r>
            <a:endParaRPr lang="en-HK" dirty="0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CCD9705B-D128-433F-9575-A98470BD72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46113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12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0D0A3F-7AEE-4E50-8227-8C2DBEB63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685341" cy="5571066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FFFFFF"/>
                </a:solidFill>
              </a:rPr>
              <a:t>疫症期間的一些報導</a:t>
            </a:r>
            <a:endParaRPr lang="en-HK" dirty="0">
              <a:solidFill>
                <a:srgbClr val="FFFFFF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1BB04DA-26B8-4E5C-A120-90630DCD9F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552380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2691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6AC972-6567-4FF5-BDE2-B601CC9E1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zh-TW" altLang="en-US">
                <a:solidFill>
                  <a:srgbClr val="FFFFFF"/>
                </a:solidFill>
              </a:rPr>
              <a:t>反思這些疫症期間的報道</a:t>
            </a:r>
            <a:endParaRPr lang="en-HK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9D6D4A-6BDA-493B-AFD2-7F3F57DDF9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535300"/>
              </p:ext>
            </p:extLst>
          </p:nvPr>
        </p:nvGraphicFramePr>
        <p:xfrm>
          <a:off x="5492243" y="1082846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139C210-E1F9-4A2E-901B-BE8A53D014EB}"/>
              </a:ext>
            </a:extLst>
          </p:cNvPr>
          <p:cNvSpPr txBox="1"/>
          <p:nvPr/>
        </p:nvSpPr>
        <p:spPr>
          <a:xfrm>
            <a:off x="1" y="5428271"/>
            <a:ext cx="44122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w Cen MT" panose="020B0602020104020603"/>
                <a:ea typeface="微軟正黑體" panose="020B0604030504040204" pitchFamily="34" charset="-120"/>
              </a:rPr>
              <a:t>延伸思考</a:t>
            </a:r>
            <a:r>
              <a:rPr lang="en-US" altLang="zh-TW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w Cen MT" panose="020B0602020104020603"/>
                <a:ea typeface="微軟正黑體" panose="020B0604030504040204" pitchFamily="34" charset="-120"/>
              </a:rPr>
              <a:t>: </a:t>
            </a:r>
            <a:r>
              <a:rPr lang="zh-TW" altLang="en-US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w Cen MT" panose="020B0602020104020603"/>
                <a:ea typeface="微軟正黑體" panose="020B0604030504040204" pitchFamily="34" charset="-120"/>
              </a:rPr>
              <a:t>尊重與平等</a:t>
            </a:r>
            <a:r>
              <a:rPr lang="zh-CN" altLang="en-US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w Cen MT" panose="020B0602020104020603"/>
                <a:ea typeface="微軟正黑體" panose="020B0604030504040204" pitchFamily="34" charset="-120"/>
              </a:rPr>
              <a:t>不是人們常說的普世價值嗎</a:t>
            </a:r>
            <a:r>
              <a:rPr lang="en-US" altLang="zh-CN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w Cen MT" panose="020B0602020104020603"/>
                <a:ea typeface="微軟正黑體" panose="020B0604030504040204" pitchFamily="34" charset="-120"/>
              </a:rPr>
              <a:t>?</a:t>
            </a:r>
            <a:r>
              <a:rPr lang="zh-CN" altLang="en-US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w Cen MT" panose="020B0602020104020603"/>
                <a:ea typeface="微軟正黑體" panose="020B0604030504040204" pitchFamily="34" charset="-120"/>
              </a:rPr>
              <a:t>為甚麽現實會有</a:t>
            </a:r>
            <a:r>
              <a:rPr lang="zh-TW" altLang="en-US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w Cen MT" panose="020B0602020104020603"/>
                <a:ea typeface="微軟正黑體" panose="020B0604030504040204" pitchFamily="34" charset="-120"/>
              </a:rPr>
              <a:t>這麼多不相符</a:t>
            </a:r>
            <a:r>
              <a:rPr lang="zh-CN" altLang="en-US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w Cen MT" panose="020B0602020104020603"/>
                <a:ea typeface="微軟正黑體" panose="020B0604030504040204" pitchFamily="34" charset="-120"/>
              </a:rPr>
              <a:t>的行為表現</a:t>
            </a:r>
            <a:r>
              <a:rPr lang="en-US" altLang="zh-TW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w Cen MT" panose="020B0602020104020603"/>
                <a:ea typeface="微軟正黑體" panose="020B0604030504040204" pitchFamily="34" charset="-120"/>
              </a:rPr>
              <a:t>?</a:t>
            </a:r>
            <a:endParaRPr lang="zh-HK" altLang="en-US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w Cen MT" panose="020B0602020104020603"/>
              <a:ea typeface="微軟正黑體" panose="020B0604030504040204" pitchFamily="34" charset="-120"/>
            </a:endParaRPr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62278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B7C2A-2C40-4FE4-9C4E-91F25979B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zh-TW" altLang="en-US" dirty="0"/>
              <a:t>偏見和歧視的成因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endParaRPr lang="en-HK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03AF416-3679-4FDA-B640-38549355D0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425459"/>
              </p:ext>
            </p:extLst>
          </p:nvPr>
        </p:nvGraphicFramePr>
        <p:xfrm>
          <a:off x="1025214" y="1982709"/>
          <a:ext cx="9720262" cy="4027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853E2C0-3186-4EC7-962E-BB02D0FF13D1}"/>
              </a:ext>
            </a:extLst>
          </p:cNvPr>
          <p:cNvSpPr txBox="1"/>
          <p:nvPr/>
        </p:nvSpPr>
        <p:spPr>
          <a:xfrm>
            <a:off x="6525087" y="5534120"/>
            <a:ext cx="4864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002060"/>
                </a:solidFill>
                <a:latin typeface="Tw Cen MT" panose="020B0602020104020603"/>
                <a:ea typeface="微軟正黑體" panose="020B0604030504040204" pitchFamily="34" charset="-120"/>
              </a:rPr>
              <a:t>延伸思考</a:t>
            </a:r>
            <a:r>
              <a:rPr lang="en-US" altLang="zh-TW" sz="2400" dirty="0">
                <a:solidFill>
                  <a:srgbClr val="002060"/>
                </a:solidFill>
                <a:latin typeface="Tw Cen MT" panose="020B0602020104020603"/>
                <a:ea typeface="微軟正黑體" panose="020B0604030504040204" pitchFamily="34" charset="-120"/>
              </a:rPr>
              <a:t>: </a:t>
            </a:r>
            <a:r>
              <a:rPr lang="zh-TW" altLang="en-US" sz="2400" dirty="0">
                <a:solidFill>
                  <a:srgbClr val="002060"/>
                </a:solidFill>
                <a:latin typeface="Tw Cen MT" panose="020B0602020104020603"/>
                <a:ea typeface="微軟正黑體" panose="020B0604030504040204" pitchFamily="34" charset="-120"/>
              </a:rPr>
              <a:t>如果我們拒絕接收不負責任的報導，偏見和歧視會減少嗎</a:t>
            </a:r>
            <a:r>
              <a:rPr lang="en-US" altLang="zh-TW" sz="2400" dirty="0">
                <a:solidFill>
                  <a:srgbClr val="002060"/>
                </a:solidFill>
                <a:latin typeface="Tw Cen MT" panose="020B0602020104020603"/>
                <a:ea typeface="微軟正黑體" panose="020B0604030504040204" pitchFamily="34" charset="-120"/>
              </a:rPr>
              <a:t>?</a:t>
            </a:r>
            <a:endParaRPr lang="en-HK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63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B7C2A-2C40-4FE4-9C4E-91F25979B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zh-TW" altLang="en-US"/>
              <a:t>偏見和歧視的成因</a:t>
            </a:r>
            <a:r>
              <a:rPr lang="en-US" altLang="zh-TW"/>
              <a:t>(</a:t>
            </a:r>
            <a:r>
              <a:rPr lang="zh-TW" altLang="en-US"/>
              <a:t>二</a:t>
            </a:r>
            <a:r>
              <a:rPr lang="en-US" altLang="zh-TW"/>
              <a:t>)</a:t>
            </a:r>
            <a:endParaRPr lang="en-HK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FEFDF7D-B17C-4F16-B8BE-C55FFC7E2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C9A8197A-2948-440A-A7C9-80F9BF5E14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903719"/>
              </p:ext>
            </p:extLst>
          </p:nvPr>
        </p:nvGraphicFramePr>
        <p:xfrm>
          <a:off x="1024128" y="1951022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1948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2498</Words>
  <Application>Microsoft Office PowerPoint</Application>
  <PresentationFormat>Widescreen</PresentationFormat>
  <Paragraphs>99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微軟正黑體</vt:lpstr>
      <vt:lpstr>新細明體</vt:lpstr>
      <vt:lpstr>Abadi</vt:lpstr>
      <vt:lpstr>Calibri</vt:lpstr>
      <vt:lpstr>Tw Cen MT</vt:lpstr>
      <vt:lpstr>Tw Cen MT Condensed</vt:lpstr>
      <vt:lpstr>Wingdings</vt:lpstr>
      <vt:lpstr>Wingdings 3</vt:lpstr>
      <vt:lpstr>Integral</vt:lpstr>
      <vt:lpstr>疫症期間的反思</vt:lpstr>
      <vt:lpstr>疫症期間，報章報導了以下事情:</vt:lpstr>
      <vt:lpstr>這些行為並無事實/科學的基礎，反而帶有偏見甚或歧視</vt:lpstr>
      <vt:lpstr>根據以上定義，下列三個事件有哪些偏見或歧視的元素? </vt:lpstr>
      <vt:lpstr>我沒有受偏見或歧視，所以可以置身事外</vt:lpstr>
      <vt:lpstr>疫症期間的一些報導</vt:lpstr>
      <vt:lpstr>反思這些疫症期間的報道</vt:lpstr>
      <vt:lpstr>偏見和歧視的成因(一)</vt:lpstr>
      <vt:lpstr>偏見和歧視的成因(二)</vt:lpstr>
      <vt:lpstr>偏見和歧視的成因(三)</vt:lpstr>
      <vt:lpstr>偏見與歧視的代價(一)</vt:lpstr>
      <vt:lpstr>偏見與歧視的代價(二)</vt:lpstr>
      <vt:lpstr>偏見與歧視的代價(三)</vt:lpstr>
      <vt:lpstr>對付偏見與歧視(一) 增進互相了解可以減少定型和誤會</vt:lpstr>
      <vt:lpstr>對付偏見與歧視(二) 培養人文精神</vt:lpstr>
      <vt:lpstr>對付偏見與歧視(三) 認清人類共同福祉</vt:lpstr>
      <vt:lpstr> 香港一間印度超市近日免費派發口罩，任何人均可到店舖拿取口罩，毋須購買任何貨品。</vt:lpstr>
      <vt:lpstr>多元共融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疫症期間的反思</dc:title>
  <dc:creator>YIP, Cheong-man Eric</dc:creator>
  <cp:lastModifiedBy>YIP, Cheong-man Eric</cp:lastModifiedBy>
  <cp:revision>24</cp:revision>
  <dcterms:created xsi:type="dcterms:W3CDTF">2020-02-28T06:21:14Z</dcterms:created>
  <dcterms:modified xsi:type="dcterms:W3CDTF">2020-03-04T01:37:55Z</dcterms:modified>
</cp:coreProperties>
</file>